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8" r:id="rId5"/>
    <p:sldId id="259" r:id="rId6"/>
    <p:sldId id="286" r:id="rId7"/>
    <p:sldId id="287" r:id="rId8"/>
    <p:sldId id="292" r:id="rId9"/>
    <p:sldId id="260" r:id="rId10"/>
    <p:sldId id="261" r:id="rId11"/>
    <p:sldId id="262" r:id="rId12"/>
    <p:sldId id="263" r:id="rId13"/>
    <p:sldId id="293" r:id="rId14"/>
    <p:sldId id="266" r:id="rId15"/>
    <p:sldId id="267" r:id="rId16"/>
    <p:sldId id="294" r:id="rId17"/>
    <p:sldId id="295" r:id="rId18"/>
    <p:sldId id="296" r:id="rId19"/>
    <p:sldId id="298" r:id="rId20"/>
    <p:sldId id="297" r:id="rId21"/>
    <p:sldId id="303" r:id="rId22"/>
    <p:sldId id="300" r:id="rId23"/>
    <p:sldId id="301" r:id="rId24"/>
    <p:sldId id="302" r:id="rId25"/>
    <p:sldId id="299" r:id="rId26"/>
  </p:sldIdLst>
  <p:sldSz cx="14630400" cy="8229600"/>
  <p:notesSz cx="8229600" cy="14630400"/>
  <p:embeddedFontLst>
    <p:embeddedFont>
      <p:font typeface="Instrument Sans Semi Bold" pitchFamily="34" charset="0"/>
      <p:regular r:id="rId30"/>
    </p:embeddedFont>
    <p:embeddedFont>
      <p:font typeface="Instrument Sans Semi Bold" pitchFamily="34" charset="-122"/>
      <p:regular r:id="rId31"/>
    </p:embeddedFont>
    <p:embeddedFont>
      <p:font typeface="Instrument Sans Semi Bold" pitchFamily="34" charset="-120"/>
      <p:regular r:id="rId32"/>
    </p:embeddedFont>
    <p:embeddedFont>
      <p:font typeface="Instrument Sans Medium" pitchFamily="34" charset="0"/>
      <p:regular r:id="rId33"/>
    </p:embeddedFont>
    <p:embeddedFont>
      <p:font typeface="Instrument Sans Medium" pitchFamily="34" charset="-122"/>
      <p:regular r:id="rId34"/>
    </p:embeddedFont>
    <p:embeddedFont>
      <p:font typeface="Instrument Sans Medium" pitchFamily="34" charset="-120"/>
      <p:regular r:id="rId35"/>
    </p:embeddedFont>
    <p:embeddedFont>
      <p:font typeface="Calibri" panose="020F0502020204030204" charset="0"/>
      <p:regular r:id="rId36"/>
      <p:bold r:id="rId37"/>
      <p:italic r:id="rId38"/>
      <p:boldItalic r:id="rId39"/>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4"/>
    <p:restoredTop sz="94610"/>
  </p:normalViewPr>
  <p:slideViewPr>
    <p:cSldViewPr snapToGrid="0" snapToObjects="1">
      <p:cViewPr varScale="1">
        <p:scale>
          <a:sx n="106" d="100"/>
          <a:sy n="106"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5325" y="856059"/>
            <a:ext cx="7753350" cy="1241822"/>
          </a:xfrm>
          <a:prstGeom prst="rect">
            <a:avLst/>
          </a:prstGeom>
          <a:noFill/>
        </p:spPr>
        <p:txBody>
          <a:bodyPr wrap="square" lIns="0" tIns="0" rIns="0" bIns="0" rtlCol="0" anchor="t"/>
          <a:lstStyle/>
          <a:p>
            <a:pPr marL="0" indent="0">
              <a:lnSpc>
                <a:spcPts val="4850"/>
              </a:lnSpc>
              <a:buNone/>
            </a:pPr>
            <a:r>
              <a:rPr lang="en-US" sz="3900" dirty="0">
                <a:solidFill>
                  <a:srgbClr val="CBCCCE"/>
                </a:solidFill>
                <a:latin typeface="Instrument Sans Semi Bold" pitchFamily="34" charset="0"/>
                <a:ea typeface="Instrument Sans Semi Bold" pitchFamily="34" charset="-122"/>
                <a:cs typeface="Instrument Sans Semi Bold" pitchFamily="34" charset="-120"/>
              </a:rPr>
              <a:t>Airline Flight Delay Data Processing and Analysis Pipeline</a:t>
            </a:r>
            <a:endParaRPr lang="en-US" sz="3900" dirty="0"/>
          </a:p>
        </p:txBody>
      </p:sp>
      <p:sp>
        <p:nvSpPr>
          <p:cNvPr id="4" name="Text 1"/>
          <p:cNvSpPr/>
          <p:nvPr/>
        </p:nvSpPr>
        <p:spPr>
          <a:xfrm>
            <a:off x="695325" y="2395895"/>
            <a:ext cx="7753350" cy="953691"/>
          </a:xfrm>
          <a:prstGeom prst="rect">
            <a:avLst/>
          </a:prstGeom>
          <a:noFill/>
        </p:spPr>
        <p:txBody>
          <a:bodyPr wrap="square" lIns="0" tIns="0" rIns="0" bIns="0" rtlCol="0" anchor="t"/>
          <a:lstStyle/>
          <a:p>
            <a:pPr marL="0" indent="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This presentation outlines a comprehensive data processing and analysis pipeline for airline flight delay data, covering data ingestion, cleaning, storage, advanced analysis, and data governance.</a:t>
            </a:r>
            <a:endParaRPr lang="en-US" sz="1550" dirty="0"/>
          </a:p>
        </p:txBody>
      </p:sp>
      <p:sp>
        <p:nvSpPr>
          <p:cNvPr id="5" name="Text 2"/>
          <p:cNvSpPr/>
          <p:nvPr/>
        </p:nvSpPr>
        <p:spPr>
          <a:xfrm>
            <a:off x="695325" y="3573066"/>
            <a:ext cx="7753350" cy="317897"/>
          </a:xfrm>
          <a:prstGeom prst="rect">
            <a:avLst/>
          </a:prstGeom>
          <a:noFill/>
        </p:spPr>
        <p:txBody>
          <a:bodyPr wrap="none" lIns="0" tIns="0" rIns="0" bIns="0" rtlCol="0" anchor="t"/>
          <a:lstStyle/>
          <a:p>
            <a:pPr marL="0" indent="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By Group 2 -</a:t>
            </a:r>
            <a:endParaRPr lang="en-US" sz="1550" dirty="0"/>
          </a:p>
        </p:txBody>
      </p:sp>
      <p:sp>
        <p:nvSpPr>
          <p:cNvPr id="6" name="Shape 3"/>
          <p:cNvSpPr/>
          <p:nvPr/>
        </p:nvSpPr>
        <p:spPr>
          <a:xfrm>
            <a:off x="695325" y="4114443"/>
            <a:ext cx="7753350" cy="2176224"/>
          </a:xfrm>
          <a:prstGeom prst="roundRect">
            <a:avLst>
              <a:gd name="adj" fmla="val 3834"/>
            </a:avLst>
          </a:prstGeom>
          <a:noFill/>
          <a:ln w="7620">
            <a:solidFill>
              <a:srgbClr val="FFFFFF">
                <a:alpha val="24000"/>
              </a:srgbClr>
            </a:solidFill>
            <a:prstDash val="solid"/>
          </a:ln>
        </p:spPr>
        <p:txBody>
          <a:bodyPr/>
          <a:lstStyle/>
          <a:p>
            <a:endParaRPr lang="en-US"/>
          </a:p>
        </p:txBody>
      </p:sp>
      <p:sp>
        <p:nvSpPr>
          <p:cNvPr id="7" name="Shape 4"/>
          <p:cNvSpPr/>
          <p:nvPr/>
        </p:nvSpPr>
        <p:spPr>
          <a:xfrm>
            <a:off x="702945" y="4122063"/>
            <a:ext cx="7738110" cy="2160984"/>
          </a:xfrm>
          <a:prstGeom prst="rect">
            <a:avLst/>
          </a:prstGeom>
          <a:solidFill>
            <a:srgbClr val="FFFFFF">
              <a:alpha val="4000"/>
            </a:srgbClr>
          </a:solidFill>
        </p:spPr>
        <p:txBody>
          <a:bodyPr/>
          <a:lstStyle/>
          <a:p>
            <a:endParaRPr lang="en-US"/>
          </a:p>
        </p:txBody>
      </p:sp>
      <p:sp>
        <p:nvSpPr>
          <p:cNvPr id="8" name="Text 5"/>
          <p:cNvSpPr/>
          <p:nvPr/>
        </p:nvSpPr>
        <p:spPr>
          <a:xfrm>
            <a:off x="901541" y="4248864"/>
            <a:ext cx="7340917" cy="1907381"/>
          </a:xfrm>
          <a:prstGeom prst="rect">
            <a:avLst/>
          </a:prstGeom>
          <a:noFill/>
        </p:spPr>
        <p:txBody>
          <a:bodyPr wrap="square" lIns="0" tIns="0" rIns="0" bIns="0" rtlCol="0" anchor="t"/>
          <a:lstStyle/>
          <a:p>
            <a:pPr marL="0" indent="0">
              <a:lnSpc>
                <a:spcPts val="2500"/>
              </a:lnSpc>
              <a:buNone/>
            </a:pPr>
            <a:r>
              <a:rPr lang="en-US" sz="1550" dirty="0">
                <a:solidFill>
                  <a:srgbClr val="CFD0D8"/>
                </a:solidFill>
                <a:latin typeface="Instrument Sans Medium" pitchFamily="34" charset="0"/>
                <a:ea typeface="Instrument Sans Medium" pitchFamily="34" charset="-122"/>
                <a:cs typeface="Instrument Sans Medium" pitchFamily="34" charset="-120"/>
              </a:rPr>
              <a:t>Kalpit Sharma(G23AI2065)</a:t>
            </a:r>
            <a:r>
              <a:rPr lang="en-US" sz="1550" b="1" dirty="0">
                <a:solidFill>
                  <a:srgbClr val="CFD0D8"/>
                </a:solidFill>
                <a:latin typeface="Instrument Sans Medium" pitchFamily="34" charset="0"/>
                <a:ea typeface="Instrument Sans Medium" pitchFamily="34" charset="-122"/>
                <a:cs typeface="Instrument Sans Medium" pitchFamily="34" charset="-120"/>
              </a:rPr>
              <a:t>                                                                                                          </a:t>
            </a:r>
            <a:r>
              <a:rPr lang="en-US" sz="1550" dirty="0">
                <a:solidFill>
                  <a:srgbClr val="CFD0D8"/>
                </a:solidFill>
                <a:latin typeface="Instrument Sans Medium" pitchFamily="34" charset="0"/>
                <a:ea typeface="Instrument Sans Medium" pitchFamily="34" charset="-122"/>
                <a:cs typeface="Instrument Sans Medium" pitchFamily="34" charset="-120"/>
              </a:rPr>
              <a:t>Priyank Bhardwaj (G23AI2038)
Shubhankit Dutt (G23AI2070)
Nihar Dave (G23AI2097)
Ankush Jha (G23AI2007)
Dhanshree Hood (G23AI2132)</a:t>
            </a:r>
            <a:r>
              <a:rPr lang="en-US" sz="1550" u="sng" dirty="0">
                <a:solidFill>
                  <a:srgbClr val="D5D5D8"/>
                </a:solidFill>
                <a:latin typeface="Instrument Sans Medium" pitchFamily="34" charset="0"/>
                <a:ea typeface="Instrument Sans Medium" pitchFamily="34" charset="-122"/>
                <a:cs typeface="Instrument Sans Medium" pitchFamily="34" charset="-120"/>
              </a:rPr>
              <a:t>​</a:t>
            </a:r>
            <a:endParaRPr lang="en-US" sz="1550" dirty="0"/>
          </a:p>
        </p:txBody>
      </p:sp>
      <p:sp>
        <p:nvSpPr>
          <p:cNvPr id="9" name="Text 6"/>
          <p:cNvSpPr/>
          <p:nvPr/>
        </p:nvSpPr>
        <p:spPr>
          <a:xfrm>
            <a:off x="695325" y="6514148"/>
            <a:ext cx="7753350" cy="317897"/>
          </a:xfrm>
          <a:prstGeom prst="rect">
            <a:avLst/>
          </a:prstGeom>
          <a:noFill/>
        </p:spPr>
        <p:txBody>
          <a:bodyPr wrap="none" lIns="0" tIns="0" rIns="0" bIns="0" rtlCol="0" anchor="t"/>
          <a:lstStyle/>
          <a:p>
            <a:pPr marL="0" indent="0">
              <a:lnSpc>
                <a:spcPts val="2500"/>
              </a:lnSpc>
              <a:buNone/>
            </a:pPr>
            <a:endParaRPr lang="en-US" sz="1550" dirty="0"/>
          </a:p>
        </p:txBody>
      </p:sp>
      <p:sp>
        <p:nvSpPr>
          <p:cNvPr id="10" name="Text 7"/>
          <p:cNvSpPr/>
          <p:nvPr/>
        </p:nvSpPr>
        <p:spPr>
          <a:xfrm>
            <a:off x="695325" y="7055525"/>
            <a:ext cx="7753350" cy="317897"/>
          </a:xfrm>
          <a:prstGeom prst="rect">
            <a:avLst/>
          </a:prstGeom>
          <a:noFill/>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58509"/>
            <a:ext cx="9380696" cy="708779"/>
          </a:xfrm>
          <a:prstGeom prst="rect">
            <a:avLst/>
          </a:prstGeom>
          <a:noFill/>
        </p:spPr>
        <p:txBody>
          <a:bodyPr wrap="none" lIns="0" tIns="0" rIns="0" bIns="0" rtlCol="0" anchor="t"/>
          <a:lstStyle/>
          <a:p>
            <a:pPr marL="0" indent="0" algn="just">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Clustering and Predictive Modeling</a:t>
            </a:r>
            <a:endParaRPr lang="en-US" sz="4450" dirty="0"/>
          </a:p>
        </p:txBody>
      </p:sp>
      <p:sp>
        <p:nvSpPr>
          <p:cNvPr id="3" name="Text 1"/>
          <p:cNvSpPr/>
          <p:nvPr/>
        </p:nvSpPr>
        <p:spPr>
          <a:xfrm>
            <a:off x="793790" y="3634264"/>
            <a:ext cx="2890957" cy="354330"/>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Predictive Modeling:-</a:t>
            </a:r>
            <a:endParaRPr lang="en-US" sz="2200" dirty="0"/>
          </a:p>
        </p:txBody>
      </p:sp>
      <p:sp>
        <p:nvSpPr>
          <p:cNvPr id="4" name="Text 2"/>
          <p:cNvSpPr/>
          <p:nvPr/>
        </p:nvSpPr>
        <p:spPr>
          <a:xfrm>
            <a:off x="793790" y="4215408"/>
            <a:ext cx="6244709" cy="1451610"/>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Random Forest Regressor is used to predict arrival delays based on features like flight numbers and delay causes. Model performance is evaluated using metrics like Mean Squared Error (MSE).</a:t>
            </a:r>
            <a:endParaRPr lang="en-US" sz="1750" dirty="0"/>
          </a:p>
        </p:txBody>
      </p:sp>
      <p:sp>
        <p:nvSpPr>
          <p:cNvPr id="5" name="Text 3"/>
          <p:cNvSpPr/>
          <p:nvPr/>
        </p:nvSpPr>
        <p:spPr>
          <a:xfrm>
            <a:off x="7599521" y="3634264"/>
            <a:ext cx="2835235" cy="354330"/>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Clustering:-</a:t>
            </a:r>
            <a:endParaRPr lang="en-US" sz="2200" dirty="0"/>
          </a:p>
        </p:txBody>
      </p:sp>
      <p:sp>
        <p:nvSpPr>
          <p:cNvPr id="6" name="Text 4"/>
          <p:cNvSpPr/>
          <p:nvPr/>
        </p:nvSpPr>
        <p:spPr>
          <a:xfrm>
            <a:off x="7599521" y="4215408"/>
            <a:ext cx="6244709" cy="1088708"/>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K-Means clustering groups similar records based on features like delay per flight and total delay causes. The silhouette score measures the quality of the clusters.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8869"/>
            <a:ext cx="7312343" cy="708779"/>
          </a:xfrm>
          <a:prstGeom prst="rect">
            <a:avLst/>
          </a:prstGeom>
          <a:noFill/>
        </p:spPr>
        <p:txBody>
          <a:bodyPr wrap="none" lIns="0" tIns="0" rIns="0" bIns="0" rtlCol="0" anchor="t"/>
          <a:lstStyle/>
          <a:p>
            <a:pPr marL="0" indent="0" algn="just">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Phase 4: Data Warehousing</a:t>
            </a:r>
            <a:endParaRPr lang="en-US" sz="4450" dirty="0"/>
          </a:p>
        </p:txBody>
      </p:sp>
      <p:sp>
        <p:nvSpPr>
          <p:cNvPr id="4" name="Shape 1"/>
          <p:cNvSpPr/>
          <p:nvPr/>
        </p:nvSpPr>
        <p:spPr>
          <a:xfrm>
            <a:off x="793790" y="2477810"/>
            <a:ext cx="3664863"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028224" y="2712244"/>
            <a:ext cx="2835235" cy="354330"/>
          </a:xfrm>
          <a:prstGeom prst="rect">
            <a:avLst/>
          </a:prstGeom>
          <a:noFill/>
        </p:spPr>
        <p:txBody>
          <a:bodyPr wrap="none" lIns="0" tIns="0" rIns="0" bIns="0" rtlCol="0" anchor="t"/>
          <a:lstStyle/>
          <a:p>
            <a:pPr marL="0" indent="0" algn="just">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Fact Table</a:t>
            </a:r>
            <a:endParaRPr lang="en-US" sz="2200" dirty="0"/>
          </a:p>
        </p:txBody>
      </p:sp>
      <p:sp>
        <p:nvSpPr>
          <p:cNvPr id="6" name="Text 3"/>
          <p:cNvSpPr/>
          <p:nvPr/>
        </p:nvSpPr>
        <p:spPr>
          <a:xfrm>
            <a:off x="1028224" y="3202662"/>
            <a:ext cx="3195995" cy="1451610"/>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transformed data is stored in a fact table, containing the main data used for analysis.</a:t>
            </a:r>
            <a:endParaRPr lang="en-US" sz="1750" dirty="0"/>
          </a:p>
        </p:txBody>
      </p:sp>
      <p:sp>
        <p:nvSpPr>
          <p:cNvPr id="7" name="Shape 4"/>
          <p:cNvSpPr/>
          <p:nvPr/>
        </p:nvSpPr>
        <p:spPr>
          <a:xfrm>
            <a:off x="4685467" y="2477810"/>
            <a:ext cx="3664863" cy="2410897"/>
          </a:xfrm>
          <a:prstGeom prst="roundRect">
            <a:avLst>
              <a:gd name="adj" fmla="val 3952"/>
            </a:avLst>
          </a:prstGeom>
          <a:solidFill>
            <a:srgbClr val="3D3D42"/>
          </a:solidFill>
          <a:ln w="7620">
            <a:solidFill>
              <a:srgbClr val="56565B"/>
            </a:solidFill>
            <a:prstDash val="solid"/>
          </a:ln>
        </p:spPr>
        <p:txBody>
          <a:bodyPr/>
          <a:lstStyle/>
          <a:p>
            <a:endParaRPr lang="en-US"/>
          </a:p>
        </p:txBody>
      </p:sp>
      <p:sp>
        <p:nvSpPr>
          <p:cNvPr id="8" name="Text 5"/>
          <p:cNvSpPr/>
          <p:nvPr/>
        </p:nvSpPr>
        <p:spPr>
          <a:xfrm>
            <a:off x="4919901" y="2712244"/>
            <a:ext cx="2835235" cy="354330"/>
          </a:xfrm>
          <a:prstGeom prst="rect">
            <a:avLst/>
          </a:prstGeom>
          <a:noFill/>
        </p:spPr>
        <p:txBody>
          <a:bodyPr wrap="none" lIns="0" tIns="0" rIns="0" bIns="0" rtlCol="0" anchor="t"/>
          <a:lstStyle/>
          <a:p>
            <a:pPr marL="0" indent="0" algn="just">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Dimension Tables</a:t>
            </a:r>
            <a:endParaRPr lang="en-US" sz="2200" dirty="0"/>
          </a:p>
        </p:txBody>
      </p:sp>
      <p:sp>
        <p:nvSpPr>
          <p:cNvPr id="9" name="Text 6"/>
          <p:cNvSpPr/>
          <p:nvPr/>
        </p:nvSpPr>
        <p:spPr>
          <a:xfrm>
            <a:off x="4919901" y="3202662"/>
            <a:ext cx="3195995" cy="1451610"/>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Summarized or categorical data is stored in dimension tables, providing descriptive context to the fact table.</a:t>
            </a:r>
            <a:endParaRPr lang="en-US" sz="1750" dirty="0"/>
          </a:p>
        </p:txBody>
      </p:sp>
      <p:sp>
        <p:nvSpPr>
          <p:cNvPr id="10" name="Shape 7"/>
          <p:cNvSpPr/>
          <p:nvPr/>
        </p:nvSpPr>
        <p:spPr>
          <a:xfrm>
            <a:off x="793790" y="5115520"/>
            <a:ext cx="7556421" cy="1685092"/>
          </a:xfrm>
          <a:prstGeom prst="roundRect">
            <a:avLst>
              <a:gd name="adj" fmla="val 5654"/>
            </a:avLst>
          </a:prstGeom>
          <a:solidFill>
            <a:srgbClr val="3D3D42"/>
          </a:solidFill>
          <a:ln w="7620">
            <a:solidFill>
              <a:srgbClr val="56565B"/>
            </a:solidFill>
            <a:prstDash val="solid"/>
          </a:ln>
        </p:spPr>
        <p:txBody>
          <a:bodyPr/>
          <a:lstStyle/>
          <a:p>
            <a:endParaRPr lang="en-US"/>
          </a:p>
        </p:txBody>
      </p:sp>
      <p:sp>
        <p:nvSpPr>
          <p:cNvPr id="11" name="Text 8"/>
          <p:cNvSpPr/>
          <p:nvPr/>
        </p:nvSpPr>
        <p:spPr>
          <a:xfrm>
            <a:off x="1028224" y="5349954"/>
            <a:ext cx="2835235" cy="354330"/>
          </a:xfrm>
          <a:prstGeom prst="rect">
            <a:avLst/>
          </a:prstGeom>
          <a:noFill/>
        </p:spPr>
        <p:txBody>
          <a:bodyPr wrap="none" lIns="0" tIns="0" rIns="0" bIns="0" rtlCol="0" anchor="t"/>
          <a:lstStyle/>
          <a:p>
            <a:pPr marL="0" indent="0" algn="just">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Indexing</a:t>
            </a:r>
            <a:endParaRPr lang="en-US" sz="2200" dirty="0"/>
          </a:p>
        </p:txBody>
      </p:sp>
      <p:sp>
        <p:nvSpPr>
          <p:cNvPr id="12" name="Text 9"/>
          <p:cNvSpPr/>
          <p:nvPr/>
        </p:nvSpPr>
        <p:spPr>
          <a:xfrm>
            <a:off x="1028224" y="5840373"/>
            <a:ext cx="7087553" cy="725805"/>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Indexes are added to key columns to enhance query performance, especially for frequent queries like filtering by year or month.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61135"/>
            <a:ext cx="6953964" cy="708779"/>
          </a:xfrm>
          <a:prstGeom prst="rect">
            <a:avLst/>
          </a:prstGeom>
          <a:noFill/>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 Data Governance</a:t>
            </a:r>
            <a:endParaRPr lang="en-US" sz="4450" dirty="0"/>
          </a:p>
        </p:txBody>
      </p:sp>
      <p:sp>
        <p:nvSpPr>
          <p:cNvPr id="4" name="Shape 1"/>
          <p:cNvSpPr/>
          <p:nvPr/>
        </p:nvSpPr>
        <p:spPr>
          <a:xfrm>
            <a:off x="6280190" y="276522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469499" y="2850237"/>
            <a:ext cx="131683"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7017306" y="2765227"/>
            <a:ext cx="2835235"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 Quality</a:t>
            </a:r>
            <a:endParaRPr lang="en-US" sz="2200" dirty="0"/>
          </a:p>
        </p:txBody>
      </p:sp>
      <p:sp>
        <p:nvSpPr>
          <p:cNvPr id="7" name="Text 4"/>
          <p:cNvSpPr/>
          <p:nvPr/>
        </p:nvSpPr>
        <p:spPr>
          <a:xfrm>
            <a:off x="7017306" y="3255645"/>
            <a:ext cx="2927747" cy="1088708"/>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Regular validation scripts ensure data consistency and integrity.</a:t>
            </a:r>
            <a:endParaRPr lang="en-US" sz="1750" dirty="0"/>
          </a:p>
        </p:txBody>
      </p:sp>
      <p:sp>
        <p:nvSpPr>
          <p:cNvPr id="8" name="Shape 5"/>
          <p:cNvSpPr/>
          <p:nvPr/>
        </p:nvSpPr>
        <p:spPr>
          <a:xfrm>
            <a:off x="10171867" y="2765227"/>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9" name="Text 6"/>
          <p:cNvSpPr/>
          <p:nvPr/>
        </p:nvSpPr>
        <p:spPr>
          <a:xfrm>
            <a:off x="10332244" y="2850237"/>
            <a:ext cx="189548"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10908983" y="2765227"/>
            <a:ext cx="2835235"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Security</a:t>
            </a:r>
            <a:endParaRPr lang="en-US" sz="2200" dirty="0"/>
          </a:p>
        </p:txBody>
      </p:sp>
      <p:sp>
        <p:nvSpPr>
          <p:cNvPr id="11" name="Text 8"/>
          <p:cNvSpPr/>
          <p:nvPr/>
        </p:nvSpPr>
        <p:spPr>
          <a:xfrm>
            <a:off x="10908983" y="3255645"/>
            <a:ext cx="2927747" cy="1814513"/>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Access to the data is controlled using role-based permissions, and the data is encrypted both in transit and at rest.</a:t>
            </a:r>
            <a:endParaRPr lang="en-US" sz="1750" dirty="0"/>
          </a:p>
        </p:txBody>
      </p:sp>
      <p:sp>
        <p:nvSpPr>
          <p:cNvPr id="12" name="Shape 9"/>
          <p:cNvSpPr/>
          <p:nvPr/>
        </p:nvSpPr>
        <p:spPr>
          <a:xfrm>
            <a:off x="6280190" y="5552123"/>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13" name="Text 10"/>
          <p:cNvSpPr/>
          <p:nvPr/>
        </p:nvSpPr>
        <p:spPr>
          <a:xfrm>
            <a:off x="6436757" y="5637133"/>
            <a:ext cx="197048" cy="340281"/>
          </a:xfrm>
          <a:prstGeom prst="rect">
            <a:avLst/>
          </a:prstGeom>
          <a:noFill/>
        </p:spPr>
        <p:txBody>
          <a:bodyPr wrap="none" lIns="0" tIns="0" rIns="0" bIns="0" rtlCol="0" anchor="t"/>
          <a:lstStyle/>
          <a:p>
            <a:pPr marL="0" indent="0" algn="ctr">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1"/>
          <p:cNvSpPr/>
          <p:nvPr/>
        </p:nvSpPr>
        <p:spPr>
          <a:xfrm>
            <a:off x="7017306" y="5552123"/>
            <a:ext cx="2835235"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Compliance</a:t>
            </a:r>
            <a:endParaRPr lang="en-US" sz="2200" dirty="0"/>
          </a:p>
        </p:txBody>
      </p:sp>
      <p:sp>
        <p:nvSpPr>
          <p:cNvPr id="15" name="Text 12"/>
          <p:cNvSpPr/>
          <p:nvPr/>
        </p:nvSpPr>
        <p:spPr>
          <a:xfrm>
            <a:off x="7017306" y="6042541"/>
            <a:ext cx="6819305" cy="725805"/>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system ensures compliance with relevant regulations, such as GDPR or CCPA, for privacy and data protection.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7956" y="619958"/>
            <a:ext cx="4569738" cy="562808"/>
          </a:xfrm>
          <a:prstGeom prst="rect">
            <a:avLst/>
          </a:prstGeom>
          <a:noFill/>
        </p:spPr>
        <p:txBody>
          <a:bodyPr wrap="none" lIns="0" tIns="0" rIns="0" bIns="0" rtlCol="0" anchor="t"/>
          <a:lstStyle/>
          <a:p>
            <a:pPr marL="0" indent="0" algn="just">
              <a:lnSpc>
                <a:spcPts val="4400"/>
              </a:lnSpc>
              <a:buNone/>
            </a:pPr>
            <a:r>
              <a:rPr lang="en-US" sz="3500" dirty="0">
                <a:solidFill>
                  <a:srgbClr val="CBCCCE"/>
                </a:solidFill>
                <a:latin typeface="Instrument Sans Semi Bold" pitchFamily="34" charset="0"/>
                <a:ea typeface="Instrument Sans Semi Bold" pitchFamily="34" charset="-122"/>
                <a:cs typeface="Instrument Sans Semi Bold" pitchFamily="34" charset="-120"/>
              </a:rPr>
              <a:t>Data Integrity Checks</a:t>
            </a:r>
            <a:endParaRPr lang="en-US" sz="3500" dirty="0"/>
          </a:p>
        </p:txBody>
      </p:sp>
      <p:sp>
        <p:nvSpPr>
          <p:cNvPr id="3" name="Shape 1"/>
          <p:cNvSpPr/>
          <p:nvPr/>
        </p:nvSpPr>
        <p:spPr>
          <a:xfrm>
            <a:off x="787956" y="1886307"/>
            <a:ext cx="506492" cy="506492"/>
          </a:xfrm>
          <a:prstGeom prst="roundRect">
            <a:avLst>
              <a:gd name="adj" fmla="val 18671"/>
            </a:avLst>
          </a:prstGeom>
          <a:solidFill>
            <a:srgbClr val="3D3D42"/>
          </a:solidFill>
          <a:ln w="7620">
            <a:solidFill>
              <a:srgbClr val="56565B"/>
            </a:solidFill>
            <a:prstDash val="solid"/>
          </a:ln>
        </p:spPr>
        <p:txBody>
          <a:bodyPr/>
          <a:lstStyle/>
          <a:p>
            <a:endParaRPr lang="en-US"/>
          </a:p>
        </p:txBody>
      </p:sp>
      <p:sp>
        <p:nvSpPr>
          <p:cNvPr id="4" name="Text 2"/>
          <p:cNvSpPr/>
          <p:nvPr/>
        </p:nvSpPr>
        <p:spPr>
          <a:xfrm>
            <a:off x="975836" y="1970603"/>
            <a:ext cx="130731" cy="337780"/>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5" name="Text 3"/>
          <p:cNvSpPr/>
          <p:nvPr/>
        </p:nvSpPr>
        <p:spPr>
          <a:xfrm>
            <a:off x="1519595" y="1886307"/>
            <a:ext cx="5683091" cy="1800820"/>
          </a:xfrm>
          <a:prstGeom prst="rect">
            <a:avLst/>
          </a:prstGeom>
          <a:noFill/>
        </p:spPr>
        <p:txBody>
          <a:bodyPr wrap="square" lIns="0" tIns="0" rIns="0" bIns="0" rtlCol="0" anchor="t"/>
          <a:lstStyle/>
          <a:p>
            <a:pPr marL="0" indent="0" algn="just">
              <a:lnSpc>
                <a:spcPts val="280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Data Consistency</a:t>
            </a:r>
            <a:r>
              <a:rPr lang="en-US" sz="1750" dirty="0">
                <a:solidFill>
                  <a:srgbClr val="CFD0D8"/>
                </a:solidFill>
                <a:latin typeface="Instrument Sans Medium" pitchFamily="34" charset="0"/>
                <a:ea typeface="Instrument Sans Medium" pitchFamily="34" charset="-122"/>
                <a:cs typeface="Instrument Sans Medium" pitchFamily="34" charset="-120"/>
              </a:rPr>
              <a:t>: Ensure the data conforms to a predefined standard. This can be implemented by checking for duplicates, or validating that categorical variables have valid values (e.g., ensuring only certain categories are present in a column).</a:t>
            </a:r>
            <a:endParaRPr lang="en-US" sz="1750" dirty="0"/>
          </a:p>
        </p:txBody>
      </p:sp>
      <p:sp>
        <p:nvSpPr>
          <p:cNvPr id="6" name="Text 4"/>
          <p:cNvSpPr/>
          <p:nvPr/>
        </p:nvSpPr>
        <p:spPr>
          <a:xfrm>
            <a:off x="1519595" y="3822144"/>
            <a:ext cx="5683091" cy="360164"/>
          </a:xfrm>
          <a:prstGeom prst="rect">
            <a:avLst/>
          </a:prstGeom>
          <a:noFill/>
        </p:spPr>
        <p:txBody>
          <a:bodyPr wrap="none" lIns="0" tIns="0" rIns="0" bIns="0" rtlCol="0" anchor="t"/>
          <a:lstStyle/>
          <a:p>
            <a:pPr marL="0" indent="0" algn="just">
              <a:lnSpc>
                <a:spcPts val="2800"/>
              </a:lnSpc>
              <a:buNone/>
            </a:pPr>
            <a:endParaRPr lang="en-US" sz="1750" dirty="0"/>
          </a:p>
        </p:txBody>
      </p:sp>
      <p:sp>
        <p:nvSpPr>
          <p:cNvPr id="7" name="Shape 5"/>
          <p:cNvSpPr/>
          <p:nvPr/>
        </p:nvSpPr>
        <p:spPr>
          <a:xfrm>
            <a:off x="7427833" y="1886307"/>
            <a:ext cx="506492" cy="506492"/>
          </a:xfrm>
          <a:prstGeom prst="roundRect">
            <a:avLst>
              <a:gd name="adj" fmla="val 18671"/>
            </a:avLst>
          </a:prstGeom>
          <a:solidFill>
            <a:srgbClr val="3D3D42"/>
          </a:solidFill>
          <a:ln w="7620">
            <a:solidFill>
              <a:srgbClr val="56565B"/>
            </a:solidFill>
            <a:prstDash val="solid"/>
          </a:ln>
        </p:spPr>
        <p:txBody>
          <a:bodyPr/>
          <a:lstStyle/>
          <a:p>
            <a:endParaRPr lang="en-US"/>
          </a:p>
        </p:txBody>
      </p:sp>
      <p:sp>
        <p:nvSpPr>
          <p:cNvPr id="8" name="Text 6"/>
          <p:cNvSpPr/>
          <p:nvPr/>
        </p:nvSpPr>
        <p:spPr>
          <a:xfrm>
            <a:off x="7587020" y="1970603"/>
            <a:ext cx="188119" cy="337780"/>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9" name="Text 7"/>
          <p:cNvSpPr/>
          <p:nvPr/>
        </p:nvSpPr>
        <p:spPr>
          <a:xfrm>
            <a:off x="8159472" y="1886307"/>
            <a:ext cx="5683091" cy="1440656"/>
          </a:xfrm>
          <a:prstGeom prst="rect">
            <a:avLst/>
          </a:prstGeom>
          <a:noFill/>
        </p:spPr>
        <p:txBody>
          <a:bodyPr wrap="square" lIns="0" tIns="0" rIns="0" bIns="0" rtlCol="0" anchor="t"/>
          <a:lstStyle/>
          <a:p>
            <a:pPr marL="0" indent="0" algn="just">
              <a:lnSpc>
                <a:spcPts val="280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Cross-validation of Data</a:t>
            </a:r>
            <a:r>
              <a:rPr lang="en-US" sz="1750" dirty="0">
                <a:solidFill>
                  <a:srgbClr val="CFD0D8"/>
                </a:solidFill>
                <a:latin typeface="Instrument Sans Medium" pitchFamily="34" charset="0"/>
                <a:ea typeface="Instrument Sans Medium" pitchFamily="34" charset="-122"/>
                <a:cs typeface="Instrument Sans Medium" pitchFamily="34" charset="-120"/>
              </a:rPr>
              <a:t>: Ensuring that data across different sources or systems align. For example, checking that dates in two different datasets match or that data types are consistent.</a:t>
            </a:r>
            <a:endParaRPr lang="en-US" sz="1750" dirty="0"/>
          </a:p>
        </p:txBody>
      </p:sp>
      <p:sp>
        <p:nvSpPr>
          <p:cNvPr id="10" name="Text 8"/>
          <p:cNvSpPr/>
          <p:nvPr/>
        </p:nvSpPr>
        <p:spPr>
          <a:xfrm>
            <a:off x="787956" y="4519970"/>
            <a:ext cx="5312093" cy="562808"/>
          </a:xfrm>
          <a:prstGeom prst="rect">
            <a:avLst/>
          </a:prstGeom>
          <a:noFill/>
        </p:spPr>
        <p:txBody>
          <a:bodyPr wrap="none" lIns="0" tIns="0" rIns="0" bIns="0" rtlCol="0" anchor="t"/>
          <a:lstStyle/>
          <a:p>
            <a:pPr marL="0" indent="0" algn="just">
              <a:lnSpc>
                <a:spcPts val="4400"/>
              </a:lnSpc>
              <a:buNone/>
            </a:pPr>
            <a:r>
              <a:rPr lang="en-US" sz="3500" dirty="0">
                <a:solidFill>
                  <a:srgbClr val="CBCCCE"/>
                </a:solidFill>
                <a:latin typeface="Instrument Sans Semi Bold" pitchFamily="34" charset="0"/>
                <a:ea typeface="Instrument Sans Semi Bold" pitchFamily="34" charset="-122"/>
                <a:cs typeface="Instrument Sans Semi Bold" pitchFamily="34" charset="-120"/>
              </a:rPr>
              <a:t>Model Evaluation Metrics</a:t>
            </a:r>
            <a:endParaRPr lang="en-US" sz="3500" dirty="0"/>
          </a:p>
        </p:txBody>
      </p:sp>
      <p:sp>
        <p:nvSpPr>
          <p:cNvPr id="11" name="Shape 9"/>
          <p:cNvSpPr/>
          <p:nvPr/>
        </p:nvSpPr>
        <p:spPr>
          <a:xfrm>
            <a:off x="787956" y="5673685"/>
            <a:ext cx="506492" cy="506492"/>
          </a:xfrm>
          <a:prstGeom prst="roundRect">
            <a:avLst>
              <a:gd name="adj" fmla="val 18671"/>
            </a:avLst>
          </a:prstGeom>
          <a:solidFill>
            <a:srgbClr val="3D3D42"/>
          </a:solidFill>
          <a:ln w="7620">
            <a:solidFill>
              <a:srgbClr val="56565B"/>
            </a:solidFill>
            <a:prstDash val="solid"/>
          </a:ln>
        </p:spPr>
        <p:txBody>
          <a:bodyPr/>
          <a:lstStyle/>
          <a:p>
            <a:endParaRPr lang="en-US"/>
          </a:p>
        </p:txBody>
      </p:sp>
      <p:sp>
        <p:nvSpPr>
          <p:cNvPr id="12" name="Text 10"/>
          <p:cNvSpPr/>
          <p:nvPr/>
        </p:nvSpPr>
        <p:spPr>
          <a:xfrm>
            <a:off x="975836" y="5757982"/>
            <a:ext cx="130731" cy="337780"/>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13" name="Text 11"/>
          <p:cNvSpPr/>
          <p:nvPr/>
        </p:nvSpPr>
        <p:spPr>
          <a:xfrm>
            <a:off x="1519595" y="5673685"/>
            <a:ext cx="5683091" cy="1440656"/>
          </a:xfrm>
          <a:prstGeom prst="rect">
            <a:avLst/>
          </a:prstGeom>
          <a:noFill/>
        </p:spPr>
        <p:txBody>
          <a:bodyPr wrap="square" lIns="0" tIns="0" rIns="0" bIns="0" rtlCol="0" anchor="t"/>
          <a:lstStyle/>
          <a:p>
            <a:pPr marL="0" indent="0" algn="just">
              <a:lnSpc>
                <a:spcPts val="280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Random Forest Regressor</a:t>
            </a:r>
            <a:r>
              <a:rPr lang="en-US" sz="1750" dirty="0">
                <a:solidFill>
                  <a:srgbClr val="CFD0D8"/>
                </a:solidFill>
                <a:latin typeface="Instrument Sans Medium" pitchFamily="34" charset="0"/>
                <a:ea typeface="Instrument Sans Medium" pitchFamily="34" charset="-122"/>
                <a:cs typeface="Instrument Sans Medium" pitchFamily="34" charset="-120"/>
              </a:rPr>
              <a:t>: In addition to MSE, metrics like R-squared (R²) and Root Mean Squared Error (RMSE) could be mentioned for a more comprehensive evaluation.</a:t>
            </a:r>
            <a:endParaRPr lang="en-US" sz="1750" dirty="0"/>
          </a:p>
        </p:txBody>
      </p:sp>
      <p:sp>
        <p:nvSpPr>
          <p:cNvPr id="14" name="Text 12"/>
          <p:cNvSpPr/>
          <p:nvPr/>
        </p:nvSpPr>
        <p:spPr>
          <a:xfrm>
            <a:off x="1519595" y="7249358"/>
            <a:ext cx="5683091" cy="360164"/>
          </a:xfrm>
          <a:prstGeom prst="rect">
            <a:avLst/>
          </a:prstGeom>
          <a:noFill/>
        </p:spPr>
        <p:txBody>
          <a:bodyPr wrap="none" lIns="0" tIns="0" rIns="0" bIns="0" rtlCol="0" anchor="t"/>
          <a:lstStyle/>
          <a:p>
            <a:pPr marL="0" indent="0" algn="just">
              <a:lnSpc>
                <a:spcPts val="2800"/>
              </a:lnSpc>
              <a:buNone/>
            </a:pPr>
            <a:endParaRPr lang="en-US" sz="1750" dirty="0"/>
          </a:p>
        </p:txBody>
      </p:sp>
      <p:sp>
        <p:nvSpPr>
          <p:cNvPr id="15" name="Shape 13"/>
          <p:cNvSpPr/>
          <p:nvPr/>
        </p:nvSpPr>
        <p:spPr>
          <a:xfrm>
            <a:off x="7427833" y="5673685"/>
            <a:ext cx="506492" cy="506492"/>
          </a:xfrm>
          <a:prstGeom prst="roundRect">
            <a:avLst>
              <a:gd name="adj" fmla="val 18671"/>
            </a:avLst>
          </a:prstGeom>
          <a:solidFill>
            <a:srgbClr val="3D3D42"/>
          </a:solidFill>
          <a:ln w="7620">
            <a:solidFill>
              <a:srgbClr val="56565B"/>
            </a:solidFill>
            <a:prstDash val="solid"/>
          </a:ln>
        </p:spPr>
        <p:txBody>
          <a:bodyPr/>
          <a:lstStyle/>
          <a:p>
            <a:endParaRPr lang="en-US"/>
          </a:p>
        </p:txBody>
      </p:sp>
      <p:sp>
        <p:nvSpPr>
          <p:cNvPr id="16" name="Text 14"/>
          <p:cNvSpPr/>
          <p:nvPr/>
        </p:nvSpPr>
        <p:spPr>
          <a:xfrm>
            <a:off x="7587020" y="5757982"/>
            <a:ext cx="188119" cy="337780"/>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7" name="Text 15"/>
          <p:cNvSpPr/>
          <p:nvPr/>
        </p:nvSpPr>
        <p:spPr>
          <a:xfrm>
            <a:off x="8159472" y="5673685"/>
            <a:ext cx="5683091" cy="1440656"/>
          </a:xfrm>
          <a:prstGeom prst="rect">
            <a:avLst/>
          </a:prstGeom>
          <a:noFill/>
        </p:spPr>
        <p:txBody>
          <a:bodyPr wrap="square" lIns="0" tIns="0" rIns="0" bIns="0" rtlCol="0" anchor="t"/>
          <a:lstStyle/>
          <a:p>
            <a:pPr marL="0" indent="0" algn="just">
              <a:lnSpc>
                <a:spcPts val="2800"/>
              </a:lnSpc>
              <a:buNone/>
            </a:pPr>
            <a:r>
              <a:rPr lang="en-US" sz="1750" b="1" dirty="0">
                <a:solidFill>
                  <a:srgbClr val="CFD0D8"/>
                </a:solidFill>
                <a:latin typeface="Instrument Sans Medium" pitchFamily="34" charset="0"/>
                <a:ea typeface="Instrument Sans Medium" pitchFamily="34" charset="-122"/>
                <a:cs typeface="Instrument Sans Medium" pitchFamily="34" charset="-120"/>
              </a:rPr>
              <a:t>K-Means Clustering</a:t>
            </a:r>
            <a:r>
              <a:rPr lang="en-US" sz="1750" dirty="0">
                <a:solidFill>
                  <a:srgbClr val="CFD0D8"/>
                </a:solidFill>
                <a:latin typeface="Instrument Sans Medium" pitchFamily="34" charset="0"/>
                <a:ea typeface="Instrument Sans Medium" pitchFamily="34" charset="-122"/>
                <a:cs typeface="Instrument Sans Medium" pitchFamily="34" charset="-120"/>
              </a:rPr>
              <a:t>: Apart from Silhouette Score, other metrics like the Davies-Bouldin Index or Elbow Method for determining the optimal number of clusters can also be discussed.</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80216"/>
            <a:ext cx="5670590" cy="708779"/>
          </a:xfrm>
          <a:prstGeom prst="rect">
            <a:avLst/>
          </a:prstGeom>
          <a:noFill/>
        </p:spPr>
        <p:txBody>
          <a:bodyPr wrap="none" lIns="0" tIns="0" rIns="0" bIns="0" rtlCol="0" anchor="t"/>
          <a:lstStyle/>
          <a:p>
            <a:pPr marL="0" indent="0" algn="just">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Phase 5: Data Visualization</a:t>
            </a:r>
            <a:endParaRPr lang="en-US" sz="4450" dirty="0"/>
          </a:p>
        </p:txBody>
      </p:sp>
      <p:sp>
        <p:nvSpPr>
          <p:cNvPr id="3" name="Text 1"/>
          <p:cNvSpPr/>
          <p:nvPr/>
        </p:nvSpPr>
        <p:spPr>
          <a:xfrm>
            <a:off x="793750" y="3842385"/>
            <a:ext cx="13042900" cy="3094355"/>
          </a:xfrm>
          <a:prstGeom prst="rect">
            <a:avLst/>
          </a:prstGeom>
          <a:noFill/>
        </p:spPr>
        <p:txBody>
          <a:bodyPr wrap="square" lIns="0" tIns="0" rIns="0" bIns="0" rtlCol="0" anchor="t"/>
          <a:lstStyle/>
          <a:p>
            <a:pPr marL="0" indent="0" algn="just">
              <a:lnSpc>
                <a:spcPts val="2850"/>
              </a:lnSpc>
              <a:buNone/>
            </a:pPr>
            <a:r>
              <a:rPr lang="en-US" altLang="en-US" sz="2400" dirty="0">
                <a:solidFill>
                  <a:schemeClr val="bg1">
                    <a:lumMod val="85000"/>
                  </a:schemeClr>
                </a:solidFill>
              </a:rPr>
              <a:t>Line Plots: Time series trends.</a:t>
            </a:r>
            <a:endParaRPr lang="en-US" altLang="en-US" sz="2400" dirty="0">
              <a:solidFill>
                <a:schemeClr val="bg1">
                  <a:lumMod val="85000"/>
                </a:schemeClr>
              </a:solidFill>
            </a:endParaRPr>
          </a:p>
          <a:p>
            <a:pPr marL="0" indent="0" algn="just">
              <a:lnSpc>
                <a:spcPts val="2850"/>
              </a:lnSpc>
              <a:buNone/>
            </a:pPr>
            <a:r>
              <a:rPr lang="en-US" altLang="en-US" sz="2400" dirty="0">
                <a:solidFill>
                  <a:schemeClr val="bg1">
                    <a:lumMod val="85000"/>
                  </a:schemeClr>
                </a:solidFill>
              </a:rPr>
              <a:t>Bar Charts: Contributions of delay causes and top contributors.</a:t>
            </a:r>
            <a:endParaRPr lang="en-US" altLang="en-US" sz="2400" dirty="0">
              <a:solidFill>
                <a:schemeClr val="bg1">
                  <a:lumMod val="85000"/>
                </a:schemeClr>
              </a:solidFill>
            </a:endParaRPr>
          </a:p>
          <a:p>
            <a:pPr marL="0" indent="0" algn="just">
              <a:lnSpc>
                <a:spcPts val="2850"/>
              </a:lnSpc>
              <a:buNone/>
            </a:pPr>
            <a:r>
              <a:rPr lang="en-US" altLang="en-US" sz="2400" dirty="0">
                <a:solidFill>
                  <a:schemeClr val="bg1">
                    <a:lumMod val="85000"/>
                  </a:schemeClr>
                </a:solidFill>
              </a:rPr>
              <a:t>Boxplots: Variability and outliers in delay causes.</a:t>
            </a:r>
            <a:endParaRPr lang="en-US" altLang="en-US" sz="2400" dirty="0">
              <a:solidFill>
                <a:schemeClr val="bg1">
                  <a:lumMod val="85000"/>
                </a:schemeClr>
              </a:solidFill>
            </a:endParaRPr>
          </a:p>
          <a:p>
            <a:pPr marL="0" indent="0" algn="just">
              <a:lnSpc>
                <a:spcPts val="2850"/>
              </a:lnSpc>
              <a:buNone/>
            </a:pPr>
            <a:r>
              <a:rPr lang="en-US" altLang="en-US" sz="2400" dirty="0">
                <a:solidFill>
                  <a:schemeClr val="bg1">
                    <a:lumMod val="85000"/>
                  </a:schemeClr>
                </a:solidFill>
              </a:rPr>
              <a:t>Count Plot: Delay severity distribution.</a:t>
            </a:r>
            <a:endParaRPr lang="en-US" altLang="en-US" sz="2400" dirty="0">
              <a:solidFill>
                <a:schemeClr val="bg1">
                  <a:lumMod val="85000"/>
                </a:schemeClr>
              </a:solidFill>
            </a:endParaRPr>
          </a:p>
          <a:p>
            <a:pPr marL="0" indent="0" algn="just">
              <a:lnSpc>
                <a:spcPts val="2850"/>
              </a:lnSpc>
              <a:buNone/>
            </a:pPr>
            <a:endParaRPr lang="en-US" altLang="en-US" sz="2400" dirty="0">
              <a:solidFill>
                <a:schemeClr val="bg1">
                  <a:lumMod val="85000"/>
                </a:schemeClr>
              </a:solidFill>
            </a:endParaRPr>
          </a:p>
          <a:p>
            <a:pPr marL="0" indent="0" algn="just">
              <a:lnSpc>
                <a:spcPts val="2850"/>
              </a:lnSpc>
              <a:buNone/>
            </a:pPr>
            <a:endParaRPr lang="en-US" altLang="en-US" sz="2400" dirty="0">
              <a:solidFill>
                <a:schemeClr val="bg1">
                  <a:lumMod val="85000"/>
                </a:schemeClr>
              </a:solidFill>
            </a:endParaRPr>
          </a:p>
        </p:txBody>
      </p:sp>
      <p:sp>
        <p:nvSpPr>
          <p:cNvPr id="4" name="Text 2"/>
          <p:cNvSpPr/>
          <p:nvPr/>
        </p:nvSpPr>
        <p:spPr>
          <a:xfrm>
            <a:off x="793790" y="4823579"/>
            <a:ext cx="13042821" cy="725805"/>
          </a:xfrm>
          <a:prstGeom prst="rect">
            <a:avLst/>
          </a:prstGeom>
          <a:noFill/>
        </p:spPr>
        <p:txBody>
          <a:bodyPr wrap="square" lIns="0" tIns="0" rIns="0" bIns="0" rtlCol="0" anchor="t"/>
          <a:lstStyle/>
          <a:p>
            <a:pPr marL="0" indent="0" algn="just">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age 13"/>
          <p:cNvPicPr>
            <a:picLocks noChangeAspect="1"/>
          </p:cNvPicPr>
          <p:nvPr/>
        </p:nvPicPr>
        <p:blipFill>
          <a:blip r:embed="rId1"/>
          <a:stretch>
            <a:fillRect/>
          </a:stretch>
        </p:blipFill>
        <p:spPr>
          <a:xfrm>
            <a:off x="11430" y="0"/>
            <a:ext cx="14629130" cy="8229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age 2"/>
          <p:cNvPicPr>
            <a:picLocks noChangeAspect="1"/>
          </p:cNvPicPr>
          <p:nvPr/>
        </p:nvPicPr>
        <p:blipFill>
          <a:blip r:embed="rId1"/>
          <a:stretch>
            <a:fillRect/>
          </a:stretch>
        </p:blipFill>
        <p:spPr>
          <a:xfrm>
            <a:off x="0" y="0"/>
            <a:ext cx="14629765" cy="82289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age 4"/>
          <p:cNvPicPr>
            <a:picLocks noChangeAspect="1"/>
          </p:cNvPicPr>
          <p:nvPr/>
        </p:nvPicPr>
        <p:blipFill>
          <a:blip r:embed="rId1"/>
          <a:stretch>
            <a:fillRect/>
          </a:stretch>
        </p:blipFill>
        <p:spPr>
          <a:xfrm>
            <a:off x="-15240" y="0"/>
            <a:ext cx="14659610" cy="8229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image 3"/>
          <p:cNvPicPr>
            <a:picLocks noChangeAspect="1"/>
          </p:cNvPicPr>
          <p:nvPr/>
        </p:nvPicPr>
        <p:blipFill>
          <a:blip r:embed="rId1"/>
          <a:stretch>
            <a:fillRect/>
          </a:stretch>
        </p:blipFill>
        <p:spPr>
          <a:xfrm>
            <a:off x="104140" y="-30480"/>
            <a:ext cx="14662785" cy="822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0"/>
            <a:ext cx="14700885"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2583" y="521613"/>
            <a:ext cx="13305234" cy="1183005"/>
          </a:xfrm>
          <a:prstGeom prst="rect">
            <a:avLst/>
          </a:prstGeom>
          <a:noFill/>
        </p:spPr>
        <p:txBody>
          <a:bodyPr wrap="square" lIns="0" tIns="0" rIns="0" bIns="0" rtlCol="0" anchor="t"/>
          <a:lstStyle/>
          <a:p>
            <a:pPr marL="0" indent="0" algn="just">
              <a:lnSpc>
                <a:spcPts val="4650"/>
              </a:lnSpc>
              <a:buNone/>
            </a:pPr>
            <a:r>
              <a:rPr lang="en-US" sz="3700" dirty="0">
                <a:solidFill>
                  <a:srgbClr val="CBCCCE"/>
                </a:solidFill>
                <a:latin typeface="Instrument Sans Semi Bold" pitchFamily="34" charset="0"/>
                <a:ea typeface="Instrument Sans Semi Bold" pitchFamily="34" charset="-122"/>
                <a:cs typeface="Instrument Sans Semi Bold" pitchFamily="34" charset="-120"/>
              </a:rPr>
              <a:t>Phase 1: Data Ingestion, Cleaning, and Exploratory Data Analysis (EDA)</a:t>
            </a:r>
            <a:endParaRPr lang="en-US" sz="3700" dirty="0"/>
          </a:p>
        </p:txBody>
      </p:sp>
      <p:sp>
        <p:nvSpPr>
          <p:cNvPr id="3" name="Text 1"/>
          <p:cNvSpPr/>
          <p:nvPr/>
        </p:nvSpPr>
        <p:spPr>
          <a:xfrm>
            <a:off x="662583" y="2177891"/>
            <a:ext cx="3276838" cy="295870"/>
          </a:xfrm>
          <a:prstGeom prst="rect">
            <a:avLst/>
          </a:prstGeom>
          <a:noFill/>
        </p:spPr>
        <p:txBody>
          <a:bodyPr wrap="none" lIns="0" tIns="0" rIns="0" bIns="0" rtlCol="0" anchor="t"/>
          <a:lstStyle/>
          <a:p>
            <a:pPr marL="0" indent="0" algn="just">
              <a:lnSpc>
                <a:spcPts val="2300"/>
              </a:lnSpc>
              <a:buNone/>
            </a:pPr>
            <a:r>
              <a:rPr lang="en-US" sz="1850" dirty="0">
                <a:solidFill>
                  <a:srgbClr val="CBCCCE"/>
                </a:solidFill>
                <a:latin typeface="Instrument Sans Semi Bold" pitchFamily="34" charset="0"/>
                <a:ea typeface="Instrument Sans Semi Bold" pitchFamily="34" charset="-122"/>
                <a:cs typeface="Instrument Sans Semi Bold" pitchFamily="34" charset="-120"/>
              </a:rPr>
              <a:t>Data Loading and Exploration</a:t>
            </a:r>
            <a:endParaRPr lang="en-US" sz="1850" dirty="0"/>
          </a:p>
        </p:txBody>
      </p:sp>
      <p:sp>
        <p:nvSpPr>
          <p:cNvPr id="4" name="Text 2"/>
          <p:cNvSpPr/>
          <p:nvPr/>
        </p:nvSpPr>
        <p:spPr>
          <a:xfrm>
            <a:off x="662583" y="2663071"/>
            <a:ext cx="6421636" cy="1211580"/>
          </a:xfrm>
          <a:prstGeom prst="rect">
            <a:avLst/>
          </a:prstGeom>
          <a:noFill/>
        </p:spPr>
        <p:txBody>
          <a:bodyPr wrap="square" lIns="0" tIns="0" rIns="0" bIns="0" rtlCol="0" anchor="t"/>
          <a:lstStyle/>
          <a:p>
            <a:pPr marL="0" indent="0" algn="just">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The first step involves loading the dataset from a CSV file and an Excel file containing column definitions. We explore the data structure, types, and missing values, calculating descriptive statistics and displaying a sample preview.</a:t>
            </a:r>
            <a:endParaRPr lang="en-US" sz="1450" dirty="0"/>
          </a:p>
        </p:txBody>
      </p:sp>
      <p:sp>
        <p:nvSpPr>
          <p:cNvPr id="5" name="Text 3"/>
          <p:cNvSpPr/>
          <p:nvPr/>
        </p:nvSpPr>
        <p:spPr>
          <a:xfrm>
            <a:off x="662583" y="4045029"/>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Data Structure</a:t>
            </a:r>
            <a:r>
              <a:rPr lang="en-US" sz="1450" dirty="0">
                <a:solidFill>
                  <a:srgbClr val="CFD0D8"/>
                </a:solidFill>
                <a:latin typeface="Instrument Sans Medium" pitchFamily="34" charset="0"/>
                <a:ea typeface="Instrument Sans Medium" pitchFamily="34" charset="-122"/>
                <a:cs typeface="Instrument Sans Medium" pitchFamily="34" charset="-120"/>
              </a:rPr>
              <a:t>: This step checks the column types, total number of records, and any missing values in the dataset.</a:t>
            </a:r>
            <a:endParaRPr lang="en-US" sz="1450" dirty="0"/>
          </a:p>
        </p:txBody>
      </p:sp>
      <p:sp>
        <p:nvSpPr>
          <p:cNvPr id="6" name="Text 4"/>
          <p:cNvSpPr/>
          <p:nvPr/>
        </p:nvSpPr>
        <p:spPr>
          <a:xfrm>
            <a:off x="662583" y="4717018"/>
            <a:ext cx="6421636" cy="908685"/>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Descriptive Statistics</a:t>
            </a:r>
            <a:r>
              <a:rPr lang="en-US" sz="1450" dirty="0">
                <a:solidFill>
                  <a:srgbClr val="CFD0D8"/>
                </a:solidFill>
                <a:latin typeface="Instrument Sans Medium" pitchFamily="34" charset="0"/>
                <a:ea typeface="Instrument Sans Medium" pitchFamily="34" charset="-122"/>
                <a:cs typeface="Instrument Sans Medium" pitchFamily="34" charset="-120"/>
              </a:rPr>
              <a:t>: This helps summarize the data by calculating measures like mean, median, and standard deviation for numeric columns.</a:t>
            </a:r>
            <a:endParaRPr lang="en-US" sz="1450" dirty="0"/>
          </a:p>
        </p:txBody>
      </p:sp>
      <p:sp>
        <p:nvSpPr>
          <p:cNvPr id="7" name="Text 5"/>
          <p:cNvSpPr/>
          <p:nvPr/>
        </p:nvSpPr>
        <p:spPr>
          <a:xfrm>
            <a:off x="662583" y="5691902"/>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Missing Values</a:t>
            </a:r>
            <a:r>
              <a:rPr lang="en-US" sz="1450" dirty="0">
                <a:solidFill>
                  <a:srgbClr val="CFD0D8"/>
                </a:solidFill>
                <a:latin typeface="Instrument Sans Medium" pitchFamily="34" charset="0"/>
                <a:ea typeface="Instrument Sans Medium" pitchFamily="34" charset="-122"/>
                <a:cs typeface="Instrument Sans Medium" pitchFamily="34" charset="-120"/>
              </a:rPr>
              <a:t>: We inspect which columns contain missing data and determine how to handle them.</a:t>
            </a:r>
            <a:endParaRPr lang="en-US" sz="1450" dirty="0"/>
          </a:p>
        </p:txBody>
      </p:sp>
      <p:sp>
        <p:nvSpPr>
          <p:cNvPr id="8" name="Text 6"/>
          <p:cNvSpPr/>
          <p:nvPr/>
        </p:nvSpPr>
        <p:spPr>
          <a:xfrm>
            <a:off x="662583" y="6363891"/>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Sample Data</a:t>
            </a:r>
            <a:r>
              <a:rPr lang="en-US" sz="1450" dirty="0">
                <a:solidFill>
                  <a:srgbClr val="CFD0D8"/>
                </a:solidFill>
                <a:latin typeface="Instrument Sans Medium" pitchFamily="34" charset="0"/>
                <a:ea typeface="Instrument Sans Medium" pitchFamily="34" charset="-122"/>
                <a:cs typeface="Instrument Sans Medium" pitchFamily="34" charset="-120"/>
              </a:rPr>
              <a:t>: A preview of the first few rows is displayed to understand the content and format of the data.</a:t>
            </a:r>
            <a:endParaRPr lang="en-US" sz="1450" dirty="0"/>
          </a:p>
        </p:txBody>
      </p:sp>
      <p:sp>
        <p:nvSpPr>
          <p:cNvPr id="9" name="Text 7"/>
          <p:cNvSpPr/>
          <p:nvPr/>
        </p:nvSpPr>
        <p:spPr>
          <a:xfrm>
            <a:off x="662583" y="7035879"/>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Column Definitions</a:t>
            </a:r>
            <a:r>
              <a:rPr lang="en-US" sz="1450" dirty="0">
                <a:solidFill>
                  <a:srgbClr val="CFD0D8"/>
                </a:solidFill>
                <a:latin typeface="Instrument Sans Medium" pitchFamily="34" charset="0"/>
                <a:ea typeface="Instrument Sans Medium" pitchFamily="34" charset="-122"/>
                <a:cs typeface="Instrument Sans Medium" pitchFamily="34" charset="-120"/>
              </a:rPr>
              <a:t>: The corresponding column definitions are loaded from the Excel file to interpret the data correctly.</a:t>
            </a:r>
            <a:endParaRPr lang="en-US" sz="1450" dirty="0"/>
          </a:p>
        </p:txBody>
      </p:sp>
      <p:sp>
        <p:nvSpPr>
          <p:cNvPr id="10" name="Text 8"/>
          <p:cNvSpPr/>
          <p:nvPr/>
        </p:nvSpPr>
        <p:spPr>
          <a:xfrm>
            <a:off x="7553801" y="2177891"/>
            <a:ext cx="2366605" cy="295870"/>
          </a:xfrm>
          <a:prstGeom prst="rect">
            <a:avLst/>
          </a:prstGeom>
          <a:noFill/>
        </p:spPr>
        <p:txBody>
          <a:bodyPr wrap="none" lIns="0" tIns="0" rIns="0" bIns="0" rtlCol="0" anchor="t"/>
          <a:lstStyle/>
          <a:p>
            <a:pPr marL="0" indent="0" algn="just">
              <a:lnSpc>
                <a:spcPts val="2300"/>
              </a:lnSpc>
              <a:buNone/>
            </a:pPr>
            <a:r>
              <a:rPr lang="en-US" sz="1850" dirty="0">
                <a:solidFill>
                  <a:srgbClr val="CBCCCE"/>
                </a:solidFill>
                <a:latin typeface="Instrument Sans Semi Bold" pitchFamily="34" charset="0"/>
                <a:ea typeface="Instrument Sans Semi Bold" pitchFamily="34" charset="-122"/>
                <a:cs typeface="Instrument Sans Semi Bold" pitchFamily="34" charset="-120"/>
              </a:rPr>
              <a:t>Data Cleaning</a:t>
            </a:r>
            <a:endParaRPr lang="en-US" sz="1850" dirty="0"/>
          </a:p>
        </p:txBody>
      </p:sp>
      <p:sp>
        <p:nvSpPr>
          <p:cNvPr id="11" name="Text 9"/>
          <p:cNvSpPr/>
          <p:nvPr/>
        </p:nvSpPr>
        <p:spPr>
          <a:xfrm>
            <a:off x="7553801" y="2663071"/>
            <a:ext cx="6421636" cy="605790"/>
          </a:xfrm>
          <a:prstGeom prst="rect">
            <a:avLst/>
          </a:prstGeom>
          <a:noFill/>
        </p:spPr>
        <p:txBody>
          <a:bodyPr wrap="square" lIns="0" tIns="0" rIns="0" bIns="0" rtlCol="0" anchor="t"/>
          <a:lstStyle/>
          <a:p>
            <a:pPr marL="0" indent="0" algn="just">
              <a:lnSpc>
                <a:spcPts val="2350"/>
              </a:lnSpc>
              <a:buNone/>
            </a:pPr>
            <a:r>
              <a:rPr lang="en-US" sz="1450" dirty="0">
                <a:solidFill>
                  <a:srgbClr val="CFD0D8"/>
                </a:solidFill>
                <a:latin typeface="Instrument Sans Medium" pitchFamily="34" charset="0"/>
                <a:ea typeface="Instrument Sans Medium" pitchFamily="34" charset="-122"/>
                <a:cs typeface="Instrument Sans Medium" pitchFamily="34" charset="-120"/>
              </a:rPr>
              <a:t>Data cleaning involves converting columns to numeric types, handling missing values, detecting outliers, and standardizing date formats.</a:t>
            </a:r>
            <a:endParaRPr lang="en-US" sz="1450" dirty="0"/>
          </a:p>
        </p:txBody>
      </p:sp>
      <p:sp>
        <p:nvSpPr>
          <p:cNvPr id="12" name="Text 10"/>
          <p:cNvSpPr/>
          <p:nvPr/>
        </p:nvSpPr>
        <p:spPr>
          <a:xfrm>
            <a:off x="7553801" y="3439239"/>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Conversion of Columns</a:t>
            </a:r>
            <a:r>
              <a:rPr lang="en-US" sz="1450" dirty="0">
                <a:solidFill>
                  <a:srgbClr val="CFD0D8"/>
                </a:solidFill>
                <a:latin typeface="Instrument Sans Medium" pitchFamily="34" charset="0"/>
                <a:ea typeface="Instrument Sans Medium" pitchFamily="34" charset="-122"/>
                <a:cs typeface="Instrument Sans Medium" pitchFamily="34" charset="-120"/>
              </a:rPr>
              <a:t>: Certain columns are expected to be numeric, so any non-numeric values are coerced to NaN (Not a Number).</a:t>
            </a:r>
            <a:endParaRPr lang="en-US" sz="1450" dirty="0"/>
          </a:p>
        </p:txBody>
      </p:sp>
      <p:sp>
        <p:nvSpPr>
          <p:cNvPr id="13" name="Text 11"/>
          <p:cNvSpPr/>
          <p:nvPr/>
        </p:nvSpPr>
        <p:spPr>
          <a:xfrm>
            <a:off x="7553801" y="4111228"/>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Handling Missing Values</a:t>
            </a:r>
            <a:r>
              <a:rPr lang="en-US" sz="1450" dirty="0">
                <a:solidFill>
                  <a:srgbClr val="CFD0D8"/>
                </a:solidFill>
                <a:latin typeface="Instrument Sans Medium" pitchFamily="34" charset="0"/>
                <a:ea typeface="Instrument Sans Medium" pitchFamily="34" charset="-122"/>
                <a:cs typeface="Instrument Sans Medium" pitchFamily="34" charset="-120"/>
              </a:rPr>
              <a:t>: Missing data is filled using either the mean (for numeric columns) or the mode (for categorical columns).</a:t>
            </a:r>
            <a:endParaRPr lang="en-US" sz="1450" dirty="0"/>
          </a:p>
        </p:txBody>
      </p:sp>
      <p:sp>
        <p:nvSpPr>
          <p:cNvPr id="14" name="Text 12"/>
          <p:cNvSpPr/>
          <p:nvPr/>
        </p:nvSpPr>
        <p:spPr>
          <a:xfrm>
            <a:off x="7553801" y="4783217"/>
            <a:ext cx="6421636" cy="908685"/>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Outlier Detection</a:t>
            </a:r>
            <a:r>
              <a:rPr lang="en-US" sz="1450" dirty="0">
                <a:solidFill>
                  <a:srgbClr val="CFD0D8"/>
                </a:solidFill>
                <a:latin typeface="Instrument Sans Medium" pitchFamily="34" charset="0"/>
                <a:ea typeface="Instrument Sans Medium" pitchFamily="34" charset="-122"/>
                <a:cs typeface="Instrument Sans Medium" pitchFamily="34" charset="-120"/>
              </a:rPr>
              <a:t>: We calculate the Z-score for each numeric column and remove data points that are more than 3 standard deviations away from the mean, which are considered outliers.</a:t>
            </a:r>
            <a:endParaRPr lang="en-US" sz="1450" dirty="0"/>
          </a:p>
        </p:txBody>
      </p:sp>
      <p:sp>
        <p:nvSpPr>
          <p:cNvPr id="15" name="Text 13"/>
          <p:cNvSpPr/>
          <p:nvPr/>
        </p:nvSpPr>
        <p:spPr>
          <a:xfrm>
            <a:off x="7553801" y="5758101"/>
            <a:ext cx="6421636" cy="605790"/>
          </a:xfrm>
          <a:prstGeom prst="rect">
            <a:avLst/>
          </a:prstGeom>
          <a:noFill/>
        </p:spPr>
        <p:txBody>
          <a:bodyPr wrap="square" lIns="0" tIns="0" rIns="0" bIns="0" rtlCol="0" anchor="t"/>
          <a:lstStyle/>
          <a:p>
            <a:pPr marL="0" indent="0" algn="just">
              <a:lnSpc>
                <a:spcPts val="2350"/>
              </a:lnSpc>
              <a:buSzPct val="100000"/>
              <a:buNone/>
            </a:pPr>
            <a:r>
              <a:rPr lang="en-US" sz="1450" b="1" dirty="0">
                <a:solidFill>
                  <a:srgbClr val="CFD0D8"/>
                </a:solidFill>
                <a:latin typeface="Instrument Sans Medium" pitchFamily="34" charset="0"/>
                <a:ea typeface="Instrument Sans Medium" pitchFamily="34" charset="-122"/>
                <a:cs typeface="Instrument Sans Medium" pitchFamily="34" charset="-120"/>
              </a:rPr>
              <a:t>Standardizing Date Format</a:t>
            </a:r>
            <a:r>
              <a:rPr lang="en-US" sz="1450" dirty="0">
                <a:solidFill>
                  <a:srgbClr val="CFD0D8"/>
                </a:solidFill>
                <a:latin typeface="Instrument Sans Medium" pitchFamily="34" charset="0"/>
                <a:ea typeface="Instrument Sans Medium" pitchFamily="34" charset="-122"/>
                <a:cs typeface="Instrument Sans Medium" pitchFamily="34" charset="-120"/>
              </a:rPr>
              <a:t>: If there are any date-related columns, they are converted to a consistent datetime format.</a:t>
            </a: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15240" y="0"/>
            <a:ext cx="14726285" cy="82181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0" y="6985"/>
            <a:ext cx="14631035" cy="82219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4445"/>
            <a:ext cx="14631035" cy="82245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329430" y="3662045"/>
            <a:ext cx="7066280" cy="1445260"/>
          </a:xfrm>
          <a:prstGeom prst="rect">
            <a:avLst/>
          </a:prstGeom>
          <a:noFill/>
        </p:spPr>
        <p:txBody>
          <a:bodyPr wrap="square" rtlCol="0">
            <a:spAutoFit/>
          </a:bodyPr>
          <a:p>
            <a:r>
              <a:rPr lang="en-US" sz="8800">
                <a:solidFill>
                  <a:schemeClr val="bg1">
                    <a:lumMod val="85000"/>
                  </a:schemeClr>
                </a:solidFill>
              </a:rPr>
              <a:t>THANK YOU!!</a:t>
            </a:r>
            <a:endParaRPr lang="en-US" sz="8800">
              <a:solidFill>
                <a:schemeClr val="bg1">
                  <a:lumMod val="8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90749"/>
            <a:ext cx="8573333" cy="708779"/>
          </a:xfrm>
          <a:prstGeom prst="rect">
            <a:avLst/>
          </a:prstGeom>
          <a:noFill/>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Exploratory Data Analysis (EDA)</a:t>
            </a:r>
            <a:endParaRPr lang="en-US" sz="4450" dirty="0"/>
          </a:p>
        </p:txBody>
      </p:sp>
      <p:sp>
        <p:nvSpPr>
          <p:cNvPr id="4" name="Shape 1"/>
          <p:cNvSpPr/>
          <p:nvPr/>
        </p:nvSpPr>
        <p:spPr>
          <a:xfrm>
            <a:off x="793790" y="5394841"/>
            <a:ext cx="396835" cy="396835"/>
          </a:xfrm>
          <a:prstGeom prst="roundRect">
            <a:avLst>
              <a:gd name="adj" fmla="val 24007"/>
            </a:avLst>
          </a:prstGeom>
          <a:solidFill>
            <a:srgbClr val="3D3D42"/>
          </a:solidFill>
          <a:ln w="7620">
            <a:solidFill>
              <a:srgbClr val="56565B"/>
            </a:solidFill>
            <a:prstDash val="solid"/>
          </a:ln>
        </p:spPr>
        <p:txBody>
          <a:bodyPr/>
          <a:lstStyle/>
          <a:p>
            <a:endParaRPr lang="en-US"/>
          </a:p>
        </p:txBody>
      </p:sp>
      <p:sp>
        <p:nvSpPr>
          <p:cNvPr id="5" name="Text 2"/>
          <p:cNvSpPr/>
          <p:nvPr/>
        </p:nvSpPr>
        <p:spPr>
          <a:xfrm>
            <a:off x="1417439" y="5394841"/>
            <a:ext cx="3360301"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Distribution of Features:-</a:t>
            </a:r>
            <a:endParaRPr lang="en-US" sz="2200" dirty="0"/>
          </a:p>
        </p:txBody>
      </p:sp>
      <p:sp>
        <p:nvSpPr>
          <p:cNvPr id="6" name="Text 3"/>
          <p:cNvSpPr/>
          <p:nvPr/>
        </p:nvSpPr>
        <p:spPr>
          <a:xfrm>
            <a:off x="1417439" y="5885259"/>
            <a:ext cx="5784413" cy="1088708"/>
          </a:xfrm>
          <a:prstGeom prst="rect">
            <a:avLst/>
          </a:prstGeom>
          <a:noFill/>
        </p:spPr>
        <p:txBody>
          <a:bodyPr wrap="square" lIns="0" tIns="0" rIns="0" bIns="0" rtlCol="0" anchor="t"/>
          <a:lstStyle/>
          <a:p>
            <a:pPr marL="0" indent="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Visualizations are created to understand the distribution of each numeric feature, identifying skewness, normality, or anomalies.</a:t>
            </a:r>
            <a:endParaRPr lang="en-US" sz="1750" dirty="0"/>
          </a:p>
        </p:txBody>
      </p:sp>
      <p:sp>
        <p:nvSpPr>
          <p:cNvPr id="7" name="Shape 4"/>
          <p:cNvSpPr/>
          <p:nvPr/>
        </p:nvSpPr>
        <p:spPr>
          <a:xfrm>
            <a:off x="7428667" y="5394841"/>
            <a:ext cx="396835" cy="396835"/>
          </a:xfrm>
          <a:prstGeom prst="roundRect">
            <a:avLst>
              <a:gd name="adj" fmla="val 24007"/>
            </a:avLst>
          </a:prstGeom>
          <a:solidFill>
            <a:srgbClr val="3D3D42"/>
          </a:solidFill>
          <a:ln w="7620">
            <a:solidFill>
              <a:srgbClr val="56565B"/>
            </a:solidFill>
            <a:prstDash val="solid"/>
          </a:ln>
        </p:spPr>
        <p:txBody>
          <a:bodyPr/>
          <a:lstStyle/>
          <a:p>
            <a:endParaRPr lang="en-US"/>
          </a:p>
        </p:txBody>
      </p:sp>
      <p:sp>
        <p:nvSpPr>
          <p:cNvPr id="8" name="Text 5"/>
          <p:cNvSpPr/>
          <p:nvPr/>
        </p:nvSpPr>
        <p:spPr>
          <a:xfrm>
            <a:off x="8052316" y="5394841"/>
            <a:ext cx="3009424" cy="354330"/>
          </a:xfrm>
          <a:prstGeom prst="rect">
            <a:avLst/>
          </a:prstGeom>
          <a:noFill/>
        </p:spPr>
        <p:txBody>
          <a:bodyPr wrap="none" lIns="0" tIns="0" rIns="0" bIns="0" rtlCol="0" anchor="t"/>
          <a:lstStyle/>
          <a:p>
            <a:pPr marL="0" indent="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Correlation Heatmap:-</a:t>
            </a:r>
            <a:endParaRPr lang="en-US" sz="2200" dirty="0"/>
          </a:p>
        </p:txBody>
      </p:sp>
      <p:sp>
        <p:nvSpPr>
          <p:cNvPr id="9" name="Text 6"/>
          <p:cNvSpPr/>
          <p:nvPr/>
        </p:nvSpPr>
        <p:spPr>
          <a:xfrm>
            <a:off x="8052316" y="5885259"/>
            <a:ext cx="5784413" cy="1088708"/>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heatmap is generated to visualize the correlations between different numeric features, identifying potential relationships or dependencies.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nSpc>
                <a:spcPts val="5550"/>
              </a:lnSpc>
              <a:buNone/>
            </a:pPr>
            <a:endParaRPr lang="en-US" sz="4450" dirty="0"/>
          </a:p>
        </p:txBody>
      </p:sp>
      <p:pic>
        <p:nvPicPr>
          <p:cNvPr id="4" name="Picture 3"/>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nSpc>
                <a:spcPts val="5550"/>
              </a:lnSpc>
              <a:buNone/>
            </a:pPr>
            <a:endParaRPr lang="en-US" sz="4450" dirty="0"/>
          </a:p>
        </p:txBody>
      </p:sp>
      <p:pic>
        <p:nvPicPr>
          <p:cNvPr id="3" name="Picture 2"/>
          <p:cNvPicPr>
            <a:picLocks noChangeAspect="1"/>
          </p:cNvPicPr>
          <p:nvPr/>
        </p:nvPicPr>
        <p:blipFill>
          <a:blip r:embed="rId1"/>
          <a:stretch>
            <a:fillRect/>
          </a:stretch>
        </p:blipFill>
        <p:spPr>
          <a:xfrm>
            <a:off x="0" y="0"/>
            <a:ext cx="14630400" cy="82302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nSpc>
                <a:spcPts val="5550"/>
              </a:lnSpc>
              <a:buNone/>
            </a:pPr>
            <a:endParaRPr lang="en-US" sz="4450" dirty="0"/>
          </a:p>
        </p:txBody>
      </p:sp>
      <p:pic>
        <p:nvPicPr>
          <p:cNvPr id="3" name="Picture 2"/>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53408"/>
            <a:ext cx="10239613" cy="708779"/>
          </a:xfrm>
          <a:prstGeom prst="rect">
            <a:avLst/>
          </a:prstGeom>
          <a:noFill/>
        </p:spPr>
        <p:txBody>
          <a:bodyPr wrap="none" lIns="0" tIns="0" rIns="0" bIns="0" rtlCol="0" anchor="t"/>
          <a:lstStyle/>
          <a:p>
            <a:pPr marL="0" indent="0" algn="just">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Phase 2: Data Storage and Automation</a:t>
            </a:r>
            <a:endParaRPr lang="en-US" sz="4450" dirty="0"/>
          </a:p>
        </p:txBody>
      </p:sp>
      <p:sp>
        <p:nvSpPr>
          <p:cNvPr id="3" name="Text 1"/>
          <p:cNvSpPr/>
          <p:nvPr/>
        </p:nvSpPr>
        <p:spPr>
          <a:xfrm>
            <a:off x="793790" y="2829163"/>
            <a:ext cx="3285172" cy="354330"/>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Optimizing Data Storage</a:t>
            </a:r>
            <a:endParaRPr lang="en-US" sz="2200" dirty="0"/>
          </a:p>
        </p:txBody>
      </p:sp>
      <p:sp>
        <p:nvSpPr>
          <p:cNvPr id="4" name="Text 2"/>
          <p:cNvSpPr/>
          <p:nvPr/>
        </p:nvSpPr>
        <p:spPr>
          <a:xfrm>
            <a:off x="793790" y="3410307"/>
            <a:ext cx="6244709" cy="725805"/>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cleaned data is then stored in a relational database (RDS):</a:t>
            </a:r>
            <a:endParaRPr lang="en-US" sz="1750" dirty="0"/>
          </a:p>
        </p:txBody>
      </p:sp>
      <p:sp>
        <p:nvSpPr>
          <p:cNvPr id="5" name="Text 3"/>
          <p:cNvSpPr/>
          <p:nvPr/>
        </p:nvSpPr>
        <p:spPr>
          <a:xfrm>
            <a:off x="793790" y="4340185"/>
            <a:ext cx="6244709" cy="725805"/>
          </a:xfrm>
          <a:prstGeom prst="rect">
            <a:avLst/>
          </a:prstGeom>
          <a:noFill/>
        </p:spPr>
        <p:txBody>
          <a:bodyPr wrap="square" lIns="0" tIns="0" rIns="0" bIns="0" rtlCol="0" anchor="t"/>
          <a:lstStyle/>
          <a:p>
            <a:pPr marL="0" indent="0" algn="just">
              <a:lnSpc>
                <a:spcPts val="285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Connection to RDS</a:t>
            </a:r>
            <a:r>
              <a:rPr lang="en-US" sz="1750" dirty="0">
                <a:solidFill>
                  <a:srgbClr val="CFD0D8"/>
                </a:solidFill>
                <a:latin typeface="Instrument Sans Medium" pitchFamily="34" charset="0"/>
                <a:ea typeface="Instrument Sans Medium" pitchFamily="34" charset="-122"/>
                <a:cs typeface="Instrument Sans Medium" pitchFamily="34" charset="-120"/>
              </a:rPr>
              <a:t>: We create a connection to an AWS RDS instance using a connection string.</a:t>
            </a:r>
            <a:endParaRPr lang="en-US" sz="1750" dirty="0"/>
          </a:p>
        </p:txBody>
      </p:sp>
      <p:sp>
        <p:nvSpPr>
          <p:cNvPr id="6" name="Text 4"/>
          <p:cNvSpPr/>
          <p:nvPr/>
        </p:nvSpPr>
        <p:spPr>
          <a:xfrm>
            <a:off x="793790" y="5145286"/>
            <a:ext cx="6244709" cy="1451610"/>
          </a:xfrm>
          <a:prstGeom prst="rect">
            <a:avLst/>
          </a:prstGeom>
          <a:noFill/>
        </p:spPr>
        <p:txBody>
          <a:bodyPr wrap="square" lIns="0" tIns="0" rIns="0" bIns="0" rtlCol="0" anchor="t"/>
          <a:lstStyle/>
          <a:p>
            <a:pPr marL="0" indent="0" algn="just">
              <a:lnSpc>
                <a:spcPts val="285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Efficient Storage</a:t>
            </a:r>
            <a:r>
              <a:rPr lang="en-US" sz="1750" dirty="0">
                <a:solidFill>
                  <a:srgbClr val="CFD0D8"/>
                </a:solidFill>
                <a:latin typeface="Instrument Sans Medium" pitchFamily="34" charset="0"/>
                <a:ea typeface="Instrument Sans Medium" pitchFamily="34" charset="-122"/>
                <a:cs typeface="Instrument Sans Medium" pitchFamily="34" charset="-120"/>
              </a:rPr>
              <a:t>: The data is stored in a table in the RDS database. To optimize query performance, indexes are added on important columns to speed up future queries (e.g., year in this case).</a:t>
            </a:r>
            <a:endParaRPr lang="en-US" sz="1750" dirty="0"/>
          </a:p>
        </p:txBody>
      </p:sp>
      <p:sp>
        <p:nvSpPr>
          <p:cNvPr id="7" name="Text 5"/>
          <p:cNvSpPr/>
          <p:nvPr/>
        </p:nvSpPr>
        <p:spPr>
          <a:xfrm>
            <a:off x="7599521" y="2829163"/>
            <a:ext cx="2835235" cy="354330"/>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Data Validation</a:t>
            </a:r>
            <a:endParaRPr lang="en-US" sz="2200" dirty="0"/>
          </a:p>
        </p:txBody>
      </p:sp>
      <p:sp>
        <p:nvSpPr>
          <p:cNvPr id="8" name="Text 6"/>
          <p:cNvSpPr/>
          <p:nvPr/>
        </p:nvSpPr>
        <p:spPr>
          <a:xfrm>
            <a:off x="7599521" y="3410307"/>
            <a:ext cx="6244709" cy="725805"/>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Data validation ensures the integrity of the cleaned data by checking for missing values and validating date formats:</a:t>
            </a:r>
            <a:endParaRPr lang="en-US" sz="1750" dirty="0"/>
          </a:p>
        </p:txBody>
      </p:sp>
      <p:sp>
        <p:nvSpPr>
          <p:cNvPr id="9" name="Text 7"/>
          <p:cNvSpPr/>
          <p:nvPr/>
        </p:nvSpPr>
        <p:spPr>
          <a:xfrm>
            <a:off x="7599521" y="4340185"/>
            <a:ext cx="6244709" cy="725805"/>
          </a:xfrm>
          <a:prstGeom prst="rect">
            <a:avLst/>
          </a:prstGeom>
          <a:noFill/>
        </p:spPr>
        <p:txBody>
          <a:bodyPr wrap="square" lIns="0" tIns="0" rIns="0" bIns="0" rtlCol="0" anchor="t"/>
          <a:lstStyle/>
          <a:p>
            <a:pPr marL="0" indent="0" algn="just">
              <a:lnSpc>
                <a:spcPts val="285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No Missing Values</a:t>
            </a:r>
            <a:r>
              <a:rPr lang="en-US" sz="1750" dirty="0">
                <a:solidFill>
                  <a:srgbClr val="CFD0D8"/>
                </a:solidFill>
                <a:latin typeface="Instrument Sans Medium" pitchFamily="34" charset="0"/>
                <a:ea typeface="Instrument Sans Medium" pitchFamily="34" charset="-122"/>
                <a:cs typeface="Instrument Sans Medium" pitchFamily="34" charset="-120"/>
              </a:rPr>
              <a:t>: We assert that there are no missing values in the dataset after cleaning.</a:t>
            </a:r>
            <a:endParaRPr lang="en-US" sz="1750" dirty="0"/>
          </a:p>
        </p:txBody>
      </p:sp>
      <p:sp>
        <p:nvSpPr>
          <p:cNvPr id="10" name="Text 8"/>
          <p:cNvSpPr/>
          <p:nvPr/>
        </p:nvSpPr>
        <p:spPr>
          <a:xfrm>
            <a:off x="7599521" y="5145286"/>
            <a:ext cx="6244709" cy="1088708"/>
          </a:xfrm>
          <a:prstGeom prst="rect">
            <a:avLst/>
          </a:prstGeom>
          <a:noFill/>
        </p:spPr>
        <p:txBody>
          <a:bodyPr wrap="square" lIns="0" tIns="0" rIns="0" bIns="0" rtlCol="0" anchor="t"/>
          <a:lstStyle/>
          <a:p>
            <a:pPr marL="0" indent="0" algn="just">
              <a:lnSpc>
                <a:spcPts val="285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Date Validation</a:t>
            </a:r>
            <a:r>
              <a:rPr lang="en-US" sz="1750" dirty="0">
                <a:solidFill>
                  <a:srgbClr val="CFD0D8"/>
                </a:solidFill>
                <a:latin typeface="Instrument Sans Medium" pitchFamily="34" charset="0"/>
                <a:ea typeface="Instrument Sans Medium" pitchFamily="34" charset="-122"/>
                <a:cs typeface="Instrument Sans Medium" pitchFamily="34" charset="-120"/>
              </a:rPr>
              <a:t>: If a date column exists, we ensure that it has been correctly converted into the datetime format.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78675"/>
            <a:ext cx="7556421" cy="1417558"/>
          </a:xfrm>
          <a:prstGeom prst="rect">
            <a:avLst/>
          </a:prstGeom>
          <a:noFill/>
        </p:spPr>
        <p:txBody>
          <a:bodyPr wrap="square" lIns="0" tIns="0" rIns="0" bIns="0" rtlCol="0" anchor="t"/>
          <a:lstStyle/>
          <a:p>
            <a:pPr marL="0" indent="0" algn="just">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Automation for Periodic Ingestion</a:t>
            </a:r>
            <a:endParaRPr lang="en-US" sz="4450" dirty="0"/>
          </a:p>
        </p:txBody>
      </p:sp>
      <p:sp>
        <p:nvSpPr>
          <p:cNvPr id="4" name="Shape 1"/>
          <p:cNvSpPr/>
          <p:nvPr/>
        </p:nvSpPr>
        <p:spPr>
          <a:xfrm>
            <a:off x="6280190" y="3791545"/>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5" name="Text 2"/>
          <p:cNvSpPr/>
          <p:nvPr/>
        </p:nvSpPr>
        <p:spPr>
          <a:xfrm>
            <a:off x="6469499" y="3876556"/>
            <a:ext cx="131683" cy="340281"/>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7017306" y="3791545"/>
            <a:ext cx="2927747" cy="708660"/>
          </a:xfrm>
          <a:prstGeom prst="rect">
            <a:avLst/>
          </a:prstGeom>
          <a:noFill/>
        </p:spPr>
        <p:txBody>
          <a:bodyPr wrap="square" lIns="0" tIns="0" rIns="0" bIns="0" rtlCol="0" anchor="t"/>
          <a:lstStyle/>
          <a:p>
            <a:pPr marL="0" indent="0" algn="just">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Scheduled Ingestion:-</a:t>
            </a:r>
            <a:endParaRPr lang="en-US" sz="2200" dirty="0"/>
          </a:p>
        </p:txBody>
      </p:sp>
      <p:sp>
        <p:nvSpPr>
          <p:cNvPr id="7" name="Text 4"/>
          <p:cNvSpPr/>
          <p:nvPr/>
        </p:nvSpPr>
        <p:spPr>
          <a:xfrm>
            <a:off x="7017306" y="4636294"/>
            <a:ext cx="2927747" cy="1814513"/>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data ingestion process is automated using a scheduling library to run at a specific time, ensuring regular updates.</a:t>
            </a:r>
            <a:endParaRPr lang="en-US" sz="1750" dirty="0"/>
          </a:p>
        </p:txBody>
      </p:sp>
      <p:sp>
        <p:nvSpPr>
          <p:cNvPr id="8" name="Shape 5"/>
          <p:cNvSpPr/>
          <p:nvPr/>
        </p:nvSpPr>
        <p:spPr>
          <a:xfrm>
            <a:off x="10171867" y="3791545"/>
            <a:ext cx="510302" cy="510302"/>
          </a:xfrm>
          <a:prstGeom prst="roundRect">
            <a:avLst>
              <a:gd name="adj" fmla="val 18669"/>
            </a:avLst>
          </a:prstGeom>
          <a:solidFill>
            <a:srgbClr val="3D3D42"/>
          </a:solidFill>
          <a:ln w="7620">
            <a:solidFill>
              <a:srgbClr val="56565B"/>
            </a:solidFill>
            <a:prstDash val="solid"/>
          </a:ln>
        </p:spPr>
        <p:txBody>
          <a:bodyPr/>
          <a:lstStyle/>
          <a:p>
            <a:endParaRPr lang="en-US"/>
          </a:p>
        </p:txBody>
      </p:sp>
      <p:sp>
        <p:nvSpPr>
          <p:cNvPr id="9" name="Text 6"/>
          <p:cNvSpPr/>
          <p:nvPr/>
        </p:nvSpPr>
        <p:spPr>
          <a:xfrm>
            <a:off x="10332244" y="3876556"/>
            <a:ext cx="189548" cy="340281"/>
          </a:xfrm>
          <a:prstGeom prst="rect">
            <a:avLst/>
          </a:prstGeom>
          <a:noFill/>
        </p:spPr>
        <p:txBody>
          <a:bodyPr wrap="none" lIns="0" tIns="0" rIns="0" bIns="0" rtlCol="0" anchor="t"/>
          <a:lstStyle/>
          <a:p>
            <a:pPr marL="0" indent="0" algn="just">
              <a:lnSpc>
                <a:spcPts val="2650"/>
              </a:lnSpc>
              <a:buNone/>
            </a:pPr>
            <a:r>
              <a:rPr lang="en-US" sz="2650" dirty="0">
                <a:solidFill>
                  <a:srgbClr val="CFD0D8"/>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10908983" y="3791545"/>
            <a:ext cx="2927747" cy="708660"/>
          </a:xfrm>
          <a:prstGeom prst="rect">
            <a:avLst/>
          </a:prstGeom>
          <a:noFill/>
        </p:spPr>
        <p:txBody>
          <a:bodyPr wrap="square" lIns="0" tIns="0" rIns="0" bIns="0" rtlCol="0" anchor="t"/>
          <a:lstStyle/>
          <a:p>
            <a:pPr marL="0" indent="0" algn="just">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Automated Execution:-</a:t>
            </a:r>
            <a:endParaRPr lang="en-US" sz="2200" dirty="0"/>
          </a:p>
        </p:txBody>
      </p:sp>
      <p:sp>
        <p:nvSpPr>
          <p:cNvPr id="11" name="Text 8"/>
          <p:cNvSpPr/>
          <p:nvPr/>
        </p:nvSpPr>
        <p:spPr>
          <a:xfrm>
            <a:off x="10908983" y="4636294"/>
            <a:ext cx="2927747" cy="1814513"/>
          </a:xfrm>
          <a:prstGeom prst="rect">
            <a:avLst/>
          </a:prstGeom>
          <a:noFill/>
        </p:spPr>
        <p:txBody>
          <a:bodyPr wrap="square" lIns="0" tIns="0" rIns="0" bIns="0" rtlCol="0" anchor="t"/>
          <a:lstStyle/>
          <a:p>
            <a:pPr marL="0" indent="0" algn="just">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entire data loading, cleaning, and storage process is automated, eliminating manual intervention.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0218" y="623411"/>
            <a:ext cx="12654558" cy="705564"/>
          </a:xfrm>
          <a:prstGeom prst="rect">
            <a:avLst/>
          </a:prstGeom>
          <a:noFill/>
        </p:spPr>
        <p:txBody>
          <a:bodyPr wrap="none" lIns="0" tIns="0" rIns="0" bIns="0" rtlCol="0" anchor="t"/>
          <a:lstStyle/>
          <a:p>
            <a:pPr marL="0" indent="0" algn="just">
              <a:lnSpc>
                <a:spcPts val="5550"/>
              </a:lnSpc>
              <a:buNone/>
            </a:pPr>
            <a:r>
              <a:rPr lang="en-US" sz="4400" dirty="0">
                <a:solidFill>
                  <a:srgbClr val="CBCCCE"/>
                </a:solidFill>
                <a:latin typeface="Instrument Sans Semi Bold" pitchFamily="34" charset="0"/>
                <a:ea typeface="Instrument Sans Semi Bold" pitchFamily="34" charset="-122"/>
                <a:cs typeface="Instrument Sans Semi Bold" pitchFamily="34" charset="-120"/>
              </a:rPr>
              <a:t>Phase 3: Advanced Analysis and Transformation</a:t>
            </a:r>
            <a:endParaRPr lang="en-US" sz="4400" dirty="0"/>
          </a:p>
        </p:txBody>
      </p:sp>
      <p:sp>
        <p:nvSpPr>
          <p:cNvPr id="3" name="Text 1"/>
          <p:cNvSpPr/>
          <p:nvPr/>
        </p:nvSpPr>
        <p:spPr>
          <a:xfrm>
            <a:off x="790218" y="1893332"/>
            <a:ext cx="2822258" cy="352663"/>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Feature Engineering</a:t>
            </a:r>
            <a:endParaRPr lang="en-US" sz="2200" dirty="0"/>
          </a:p>
        </p:txBody>
      </p:sp>
      <p:sp>
        <p:nvSpPr>
          <p:cNvPr id="4" name="Text 2"/>
          <p:cNvSpPr/>
          <p:nvPr/>
        </p:nvSpPr>
        <p:spPr>
          <a:xfrm>
            <a:off x="790218" y="2471738"/>
            <a:ext cx="6249591" cy="1444466"/>
          </a:xfrm>
          <a:prstGeom prst="rect">
            <a:avLst/>
          </a:prstGeom>
          <a:noFill/>
        </p:spPr>
        <p:txBody>
          <a:bodyPr wrap="square" lIns="0" tIns="0" rIns="0" bIns="0" rtlCol="0" anchor="t"/>
          <a:lstStyle/>
          <a:p>
            <a:pPr marL="0" indent="0" algn="just">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New features are created or existing features are transformed to improve the model's predictive power. This includes creating interaction features, aggregated metrics, and proportions.</a:t>
            </a:r>
            <a:endParaRPr lang="en-US" sz="1750" dirty="0"/>
          </a:p>
        </p:txBody>
      </p:sp>
      <p:sp>
        <p:nvSpPr>
          <p:cNvPr id="5" name="Text 3"/>
          <p:cNvSpPr/>
          <p:nvPr/>
        </p:nvSpPr>
        <p:spPr>
          <a:xfrm>
            <a:off x="789940" y="3895725"/>
            <a:ext cx="6249670" cy="1717675"/>
          </a:xfrm>
          <a:prstGeom prst="rect">
            <a:avLst/>
          </a:prstGeom>
          <a:noFill/>
        </p:spPr>
        <p:txBody>
          <a:bodyPr wrap="square" lIns="0" tIns="0" rIns="0" bIns="0" rtlCol="0" anchor="t"/>
          <a:lstStyle/>
          <a:p>
            <a:pPr marL="0" indent="0" algn="just">
              <a:lnSpc>
                <a:spcPts val="280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Interaction Features</a:t>
            </a:r>
            <a:r>
              <a:rPr lang="en-US" sz="1750" dirty="0">
                <a:solidFill>
                  <a:srgbClr val="CFD0D8"/>
                </a:solidFill>
                <a:latin typeface="Instrument Sans Medium" pitchFamily="34" charset="0"/>
                <a:ea typeface="Instrument Sans Medium" pitchFamily="34" charset="-122"/>
                <a:cs typeface="Instrument Sans Medium" pitchFamily="34" charset="-120"/>
              </a:rPr>
              <a:t>: We create a new feature delay_per_flight,total delays and proportions,severity delay, average delay per flight by dividing the total arrival delay by the number of flights. This helps us analyze delays relative to the number of flights.</a:t>
            </a:r>
            <a:endParaRPr lang="en-US" sz="1750" dirty="0"/>
          </a:p>
        </p:txBody>
      </p:sp>
      <p:sp>
        <p:nvSpPr>
          <p:cNvPr id="6" name="Text 4"/>
          <p:cNvSpPr/>
          <p:nvPr/>
        </p:nvSpPr>
        <p:spPr>
          <a:xfrm>
            <a:off x="790218" y="5642729"/>
            <a:ext cx="6249591" cy="1083350"/>
          </a:xfrm>
          <a:prstGeom prst="rect">
            <a:avLst/>
          </a:prstGeom>
          <a:noFill/>
        </p:spPr>
        <p:txBody>
          <a:bodyPr wrap="square" lIns="0" tIns="0" rIns="0" bIns="0" rtlCol="0" anchor="t"/>
          <a:lstStyle/>
          <a:p>
            <a:pPr marL="0" indent="0" algn="just">
              <a:lnSpc>
                <a:spcPts val="280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Aggregated Metrics</a:t>
            </a:r>
            <a:r>
              <a:rPr lang="en-US" sz="1750" dirty="0">
                <a:solidFill>
                  <a:srgbClr val="CFD0D8"/>
                </a:solidFill>
                <a:latin typeface="Instrument Sans Medium" pitchFamily="34" charset="0"/>
                <a:ea typeface="Instrument Sans Medium" pitchFamily="34" charset="-122"/>
                <a:cs typeface="Instrument Sans Medium" pitchFamily="34" charset="-120"/>
              </a:rPr>
              <a:t>: A new feature total_ct is created by summing the various causes of delays (e.g., carrier delays, weather delays).</a:t>
            </a:r>
            <a:endParaRPr lang="en-US" sz="1750" dirty="0"/>
          </a:p>
        </p:txBody>
      </p:sp>
      <p:sp>
        <p:nvSpPr>
          <p:cNvPr id="7" name="Text 5"/>
          <p:cNvSpPr/>
          <p:nvPr/>
        </p:nvSpPr>
        <p:spPr>
          <a:xfrm>
            <a:off x="790218" y="6805017"/>
            <a:ext cx="6249591" cy="722233"/>
          </a:xfrm>
          <a:prstGeom prst="rect">
            <a:avLst/>
          </a:prstGeom>
          <a:noFill/>
        </p:spPr>
        <p:txBody>
          <a:bodyPr wrap="square" lIns="0" tIns="0" rIns="0" bIns="0" rtlCol="0" anchor="t"/>
          <a:lstStyle/>
          <a:p>
            <a:pPr marL="0" indent="0" algn="just">
              <a:lnSpc>
                <a:spcPts val="280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Proportions</a:t>
            </a:r>
            <a:r>
              <a:rPr lang="en-US" sz="1750" dirty="0">
                <a:solidFill>
                  <a:srgbClr val="CFD0D8"/>
                </a:solidFill>
                <a:latin typeface="Instrument Sans Medium" pitchFamily="34" charset="0"/>
                <a:ea typeface="Instrument Sans Medium" pitchFamily="34" charset="-122"/>
                <a:cs typeface="Instrument Sans Medium" pitchFamily="34" charset="-120"/>
              </a:rPr>
              <a:t>: We create proportion-based features to understand the relative importance of each delay cause.</a:t>
            </a:r>
            <a:endParaRPr lang="en-US" sz="1750" dirty="0"/>
          </a:p>
        </p:txBody>
      </p:sp>
      <p:sp>
        <p:nvSpPr>
          <p:cNvPr id="8" name="Text 6"/>
          <p:cNvSpPr/>
          <p:nvPr/>
        </p:nvSpPr>
        <p:spPr>
          <a:xfrm>
            <a:off x="7598212" y="1893332"/>
            <a:ext cx="4304228" cy="352663"/>
          </a:xfrm>
          <a:prstGeom prst="rect">
            <a:avLst/>
          </a:prstGeom>
          <a:noFill/>
        </p:spPr>
        <p:txBody>
          <a:bodyPr wrap="none" lIns="0" tIns="0" rIns="0" bIns="0" rtlCol="0" anchor="t"/>
          <a:lstStyle/>
          <a:p>
            <a:pPr marL="0" indent="0" algn="just">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Dimensionality Reduction (PCA)</a:t>
            </a:r>
            <a:endParaRPr lang="en-US" sz="2200" dirty="0"/>
          </a:p>
        </p:txBody>
      </p:sp>
      <p:sp>
        <p:nvSpPr>
          <p:cNvPr id="9" name="Text 7"/>
          <p:cNvSpPr/>
          <p:nvPr/>
        </p:nvSpPr>
        <p:spPr>
          <a:xfrm>
            <a:off x="7598212" y="2471738"/>
            <a:ext cx="6249591" cy="1083350"/>
          </a:xfrm>
          <a:prstGeom prst="rect">
            <a:avLst/>
          </a:prstGeom>
          <a:noFill/>
        </p:spPr>
        <p:txBody>
          <a:bodyPr wrap="square" lIns="0" tIns="0" rIns="0" bIns="0" rtlCol="0" anchor="t"/>
          <a:lstStyle/>
          <a:p>
            <a:pPr marL="0" indent="0" algn="just">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Principal Component Analysis (PCA) is used to reduce the dimensionality of the dataset, transforming the data into a smaller set of principal components.</a:t>
            </a:r>
            <a:endParaRPr lang="en-US" sz="1750" dirty="0"/>
          </a:p>
        </p:txBody>
      </p:sp>
      <p:sp>
        <p:nvSpPr>
          <p:cNvPr id="10" name="Text 8"/>
          <p:cNvSpPr/>
          <p:nvPr/>
        </p:nvSpPr>
        <p:spPr>
          <a:xfrm>
            <a:off x="7598212" y="3758208"/>
            <a:ext cx="6249591" cy="1083350"/>
          </a:xfrm>
          <a:prstGeom prst="rect">
            <a:avLst/>
          </a:prstGeom>
          <a:noFill/>
        </p:spPr>
        <p:txBody>
          <a:bodyPr wrap="square" lIns="0" tIns="0" rIns="0" bIns="0" rtlCol="0" anchor="t"/>
          <a:lstStyle/>
          <a:p>
            <a:pPr marL="0" indent="0" algn="just">
              <a:lnSpc>
                <a:spcPts val="280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Data Transformation</a:t>
            </a:r>
            <a:r>
              <a:rPr lang="en-US" sz="1750" dirty="0">
                <a:solidFill>
                  <a:srgbClr val="CFD0D8"/>
                </a:solidFill>
                <a:latin typeface="Instrument Sans Medium" pitchFamily="34" charset="0"/>
                <a:ea typeface="Instrument Sans Medium" pitchFamily="34" charset="-122"/>
                <a:cs typeface="Instrument Sans Medium" pitchFamily="34" charset="-120"/>
              </a:rPr>
              <a:t>: We select numeric columns and apply PCA to reduce the number of features while retaining as much variance as possible.</a:t>
            </a:r>
            <a:endParaRPr lang="en-US" sz="1750" dirty="0"/>
          </a:p>
        </p:txBody>
      </p:sp>
      <p:sp>
        <p:nvSpPr>
          <p:cNvPr id="11" name="Text 9"/>
          <p:cNvSpPr/>
          <p:nvPr/>
        </p:nvSpPr>
        <p:spPr>
          <a:xfrm>
            <a:off x="7598212" y="4920496"/>
            <a:ext cx="6249591" cy="1083350"/>
          </a:xfrm>
          <a:prstGeom prst="rect">
            <a:avLst/>
          </a:prstGeom>
          <a:noFill/>
        </p:spPr>
        <p:txBody>
          <a:bodyPr wrap="square" lIns="0" tIns="0" rIns="0" bIns="0" rtlCol="0" anchor="t"/>
          <a:lstStyle/>
          <a:p>
            <a:pPr marL="0" indent="0" algn="just">
              <a:lnSpc>
                <a:spcPts val="2800"/>
              </a:lnSpc>
              <a:buSzPct val="100000"/>
              <a:buNone/>
            </a:pPr>
            <a:r>
              <a:rPr lang="en-US" sz="1750" b="1" dirty="0">
                <a:solidFill>
                  <a:srgbClr val="CFD0D8"/>
                </a:solidFill>
                <a:latin typeface="Instrument Sans Medium" pitchFamily="34" charset="0"/>
                <a:ea typeface="Instrument Sans Medium" pitchFamily="34" charset="-122"/>
                <a:cs typeface="Instrument Sans Medium" pitchFamily="34" charset="-120"/>
              </a:rPr>
              <a:t>New Data Representation</a:t>
            </a:r>
            <a:r>
              <a:rPr lang="en-US" sz="1750" dirty="0">
                <a:solidFill>
                  <a:srgbClr val="CFD0D8"/>
                </a:solidFill>
                <a:latin typeface="Instrument Sans Medium" pitchFamily="34" charset="0"/>
                <a:ea typeface="Instrument Sans Medium" pitchFamily="34" charset="-122"/>
                <a:cs typeface="Instrument Sans Medium" pitchFamily="34" charset="-120"/>
              </a:rPr>
              <a:t>: The data is transformed into a smaller set of principal components, which are linear combinations of the original features.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6939</Words>
  <Application>WPS Presentation</Application>
  <PresentationFormat>Custom</PresentationFormat>
  <Paragraphs>173</Paragraphs>
  <Slides>23</Slides>
  <Notes>19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SimSun</vt:lpstr>
      <vt:lpstr>Wingdings</vt:lpstr>
      <vt:lpstr>Instrument Sans Semi Bold</vt:lpstr>
      <vt:lpstr>Instrument Sans Semi Bold</vt:lpstr>
      <vt:lpstr>Instrument Sans Semi Bold</vt:lpstr>
      <vt:lpstr>Instrument Sans Medium</vt:lpstr>
      <vt:lpstr>Instrument Sans Medium</vt:lpstr>
      <vt:lpstr>Instrument Sans Medium</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Dhanshree Hood</cp:lastModifiedBy>
  <cp:revision>18</cp:revision>
  <dcterms:created xsi:type="dcterms:W3CDTF">2024-12-17T09:29:00Z</dcterms:created>
  <dcterms:modified xsi:type="dcterms:W3CDTF">2024-12-17T14:32:18Z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C96136963D2E41DAB838B0BFC46F577D_13</vt:lpwstr>
  </property>
  <property fmtid="{D5CDD505-2E9C-101B-9397-08002B2CF9AE}" pid="3" name="KSOProductBuildVer">
    <vt:lpwstr>1033-12.2.0.19307</vt:lpwstr>
  </property>
</Properties>
</file>